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843" r:id="rId4"/>
    <p:sldId id="271" r:id="rId5"/>
    <p:sldId id="257" r:id="rId6"/>
    <p:sldId id="266" r:id="rId7"/>
    <p:sldId id="258" r:id="rId8"/>
    <p:sldId id="259" r:id="rId9"/>
    <p:sldId id="260" r:id="rId10"/>
    <p:sldId id="268" r:id="rId11"/>
    <p:sldId id="269" r:id="rId12"/>
    <p:sldId id="261" r:id="rId13"/>
    <p:sldId id="262" r:id="rId14"/>
    <p:sldId id="263" r:id="rId15"/>
    <p:sldId id="264" r:id="rId16"/>
    <p:sldId id="270" r:id="rId17"/>
    <p:sldId id="26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A5E39-CB58-4F33-AB0F-5F61FDBBD21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B4BBBAC-3812-4C8A-A6A9-46C25448CF00}">
      <dgm:prSet/>
      <dgm:spPr/>
      <dgm:t>
        <a:bodyPr/>
        <a:lstStyle/>
        <a:p>
          <a:r>
            <a:rPr lang="en-GB" b="1"/>
            <a:t>Review Existing High Level  Strategic Elements</a:t>
          </a:r>
          <a:endParaRPr lang="en-US"/>
        </a:p>
      </dgm:t>
    </dgm:pt>
    <dgm:pt modelId="{94B98104-C193-4464-B6A6-717F7D8AEC73}" type="parTrans" cxnId="{3CC515A9-CE6C-4158-BABA-1AB89E38474F}">
      <dgm:prSet/>
      <dgm:spPr/>
      <dgm:t>
        <a:bodyPr/>
        <a:lstStyle/>
        <a:p>
          <a:endParaRPr lang="en-US"/>
        </a:p>
      </dgm:t>
    </dgm:pt>
    <dgm:pt modelId="{AF231F24-DDAD-4170-8F6A-60A74EB30398}" type="sibTrans" cxnId="{3CC515A9-CE6C-4158-BABA-1AB89E38474F}">
      <dgm:prSet/>
      <dgm:spPr/>
      <dgm:t>
        <a:bodyPr/>
        <a:lstStyle/>
        <a:p>
          <a:endParaRPr lang="en-US"/>
        </a:p>
      </dgm:t>
    </dgm:pt>
    <dgm:pt modelId="{131A237C-6C2D-4052-8363-01FD5981374A}">
      <dgm:prSet/>
      <dgm:spPr/>
      <dgm:t>
        <a:bodyPr/>
        <a:lstStyle/>
        <a:p>
          <a:r>
            <a:rPr lang="en-GB" b="1"/>
            <a:t>Conduct an Environmental Scan</a:t>
          </a:r>
          <a:endParaRPr lang="en-US"/>
        </a:p>
      </dgm:t>
    </dgm:pt>
    <dgm:pt modelId="{1182791E-6DDF-4550-A307-24524F673CD1}" type="parTrans" cxnId="{319FC58A-DDE4-47B9-AB2F-D75CE7FA7C43}">
      <dgm:prSet/>
      <dgm:spPr/>
      <dgm:t>
        <a:bodyPr/>
        <a:lstStyle/>
        <a:p>
          <a:endParaRPr lang="en-US"/>
        </a:p>
      </dgm:t>
    </dgm:pt>
    <dgm:pt modelId="{BCAC1B47-2865-4F23-94D9-6109C518FD4F}" type="sibTrans" cxnId="{319FC58A-DDE4-47B9-AB2F-D75CE7FA7C43}">
      <dgm:prSet/>
      <dgm:spPr/>
      <dgm:t>
        <a:bodyPr/>
        <a:lstStyle/>
        <a:p>
          <a:endParaRPr lang="en-US"/>
        </a:p>
      </dgm:t>
    </dgm:pt>
    <dgm:pt modelId="{E27F258C-446E-4305-AE2D-2E145236F3DA}">
      <dgm:prSet/>
      <dgm:spPr/>
      <dgm:t>
        <a:bodyPr/>
        <a:lstStyle/>
        <a:p>
          <a:r>
            <a:rPr lang="en-GB" b="1"/>
            <a:t>Develop or Revalidate High Level Strategic Elements</a:t>
          </a:r>
          <a:endParaRPr lang="en-US"/>
        </a:p>
      </dgm:t>
    </dgm:pt>
    <dgm:pt modelId="{6D0E205D-0C8E-4D9D-9BA9-EC10351C4362}" type="parTrans" cxnId="{2EE1C578-928D-4029-9D48-A3AFA596814B}">
      <dgm:prSet/>
      <dgm:spPr/>
      <dgm:t>
        <a:bodyPr/>
        <a:lstStyle/>
        <a:p>
          <a:endParaRPr lang="en-US"/>
        </a:p>
      </dgm:t>
    </dgm:pt>
    <dgm:pt modelId="{6F3BDCD8-4844-4101-92E7-E66129E35055}" type="sibTrans" cxnId="{2EE1C578-928D-4029-9D48-A3AFA596814B}">
      <dgm:prSet/>
      <dgm:spPr/>
      <dgm:t>
        <a:bodyPr/>
        <a:lstStyle/>
        <a:p>
          <a:endParaRPr lang="en-US"/>
        </a:p>
      </dgm:t>
    </dgm:pt>
    <dgm:pt modelId="{064B7000-2ACA-4D24-AA65-EDDF2E2A5929}" type="pres">
      <dgm:prSet presAssocID="{592A5E39-CB58-4F33-AB0F-5F61FDBBD219}" presName="Name0" presStyleCnt="0">
        <dgm:presLayoutVars>
          <dgm:dir/>
          <dgm:resizeHandles val="exact"/>
        </dgm:presLayoutVars>
      </dgm:prSet>
      <dgm:spPr/>
    </dgm:pt>
    <dgm:pt modelId="{92EBA8A7-138B-48DB-AA7A-09ACDA53FFF1}" type="pres">
      <dgm:prSet presAssocID="{2B4BBBAC-3812-4C8A-A6A9-46C25448CF00}" presName="node" presStyleLbl="node1" presStyleIdx="0" presStyleCnt="3">
        <dgm:presLayoutVars>
          <dgm:bulletEnabled val="1"/>
        </dgm:presLayoutVars>
      </dgm:prSet>
      <dgm:spPr/>
    </dgm:pt>
    <dgm:pt modelId="{D164197B-CCFF-4A42-92ED-3B063ABA518A}" type="pres">
      <dgm:prSet presAssocID="{AF231F24-DDAD-4170-8F6A-60A74EB30398}" presName="sibTrans" presStyleLbl="sibTrans1D1" presStyleIdx="0" presStyleCnt="2"/>
      <dgm:spPr/>
    </dgm:pt>
    <dgm:pt modelId="{68D06826-DC9E-48A9-8EFB-274DDD82F19C}" type="pres">
      <dgm:prSet presAssocID="{AF231F24-DDAD-4170-8F6A-60A74EB30398}" presName="connectorText" presStyleLbl="sibTrans1D1" presStyleIdx="0" presStyleCnt="2"/>
      <dgm:spPr/>
    </dgm:pt>
    <dgm:pt modelId="{B96B85DB-0327-400D-A7E7-F2B849730951}" type="pres">
      <dgm:prSet presAssocID="{131A237C-6C2D-4052-8363-01FD5981374A}" presName="node" presStyleLbl="node1" presStyleIdx="1" presStyleCnt="3">
        <dgm:presLayoutVars>
          <dgm:bulletEnabled val="1"/>
        </dgm:presLayoutVars>
      </dgm:prSet>
      <dgm:spPr/>
    </dgm:pt>
    <dgm:pt modelId="{E2AF20D4-F059-4FF6-9CA2-850FDE7B90FE}" type="pres">
      <dgm:prSet presAssocID="{BCAC1B47-2865-4F23-94D9-6109C518FD4F}" presName="sibTrans" presStyleLbl="sibTrans1D1" presStyleIdx="1" presStyleCnt="2"/>
      <dgm:spPr/>
    </dgm:pt>
    <dgm:pt modelId="{4F6AC7EC-334A-4A3B-9403-86F5FD11CDE1}" type="pres">
      <dgm:prSet presAssocID="{BCAC1B47-2865-4F23-94D9-6109C518FD4F}" presName="connectorText" presStyleLbl="sibTrans1D1" presStyleIdx="1" presStyleCnt="2"/>
      <dgm:spPr/>
    </dgm:pt>
    <dgm:pt modelId="{F3F70133-73AD-40B1-91EC-FDBD8F8CCA44}" type="pres">
      <dgm:prSet presAssocID="{E27F258C-446E-4305-AE2D-2E145236F3DA}" presName="node" presStyleLbl="node1" presStyleIdx="2" presStyleCnt="3">
        <dgm:presLayoutVars>
          <dgm:bulletEnabled val="1"/>
        </dgm:presLayoutVars>
      </dgm:prSet>
      <dgm:spPr/>
    </dgm:pt>
  </dgm:ptLst>
  <dgm:cxnLst>
    <dgm:cxn modelId="{022B6A10-9EFA-458B-8595-7C1090858394}" type="presOf" srcId="{E27F258C-446E-4305-AE2D-2E145236F3DA}" destId="{F3F70133-73AD-40B1-91EC-FDBD8F8CCA44}" srcOrd="0" destOrd="0" presId="urn:microsoft.com/office/officeart/2016/7/layout/RepeatingBendingProcessNew"/>
    <dgm:cxn modelId="{52EFB31D-1B3E-4FD0-9511-5260E9E3E2FA}" type="presOf" srcId="{BCAC1B47-2865-4F23-94D9-6109C518FD4F}" destId="{4F6AC7EC-334A-4A3B-9403-86F5FD11CDE1}" srcOrd="1" destOrd="0" presId="urn:microsoft.com/office/officeart/2016/7/layout/RepeatingBendingProcessNew"/>
    <dgm:cxn modelId="{A39B3B33-C96F-49C2-81E7-D7445BF28C79}" type="presOf" srcId="{592A5E39-CB58-4F33-AB0F-5F61FDBBD219}" destId="{064B7000-2ACA-4D24-AA65-EDDF2E2A5929}" srcOrd="0" destOrd="0" presId="urn:microsoft.com/office/officeart/2016/7/layout/RepeatingBendingProcessNew"/>
    <dgm:cxn modelId="{2EE1C578-928D-4029-9D48-A3AFA596814B}" srcId="{592A5E39-CB58-4F33-AB0F-5F61FDBBD219}" destId="{E27F258C-446E-4305-AE2D-2E145236F3DA}" srcOrd="2" destOrd="0" parTransId="{6D0E205D-0C8E-4D9D-9BA9-EC10351C4362}" sibTransId="{6F3BDCD8-4844-4101-92E7-E66129E35055}"/>
    <dgm:cxn modelId="{B4A2D078-82CF-4406-82D0-D8056E17AD8D}" type="presOf" srcId="{131A237C-6C2D-4052-8363-01FD5981374A}" destId="{B96B85DB-0327-400D-A7E7-F2B849730951}" srcOrd="0" destOrd="0" presId="urn:microsoft.com/office/officeart/2016/7/layout/RepeatingBendingProcessNew"/>
    <dgm:cxn modelId="{0E4D8D86-C12D-43E1-AD06-11CBF403FE77}" type="presOf" srcId="{2B4BBBAC-3812-4C8A-A6A9-46C25448CF00}" destId="{92EBA8A7-138B-48DB-AA7A-09ACDA53FFF1}" srcOrd="0" destOrd="0" presId="urn:microsoft.com/office/officeart/2016/7/layout/RepeatingBendingProcessNew"/>
    <dgm:cxn modelId="{319FC58A-DDE4-47B9-AB2F-D75CE7FA7C43}" srcId="{592A5E39-CB58-4F33-AB0F-5F61FDBBD219}" destId="{131A237C-6C2D-4052-8363-01FD5981374A}" srcOrd="1" destOrd="0" parTransId="{1182791E-6DDF-4550-A307-24524F673CD1}" sibTransId="{BCAC1B47-2865-4F23-94D9-6109C518FD4F}"/>
    <dgm:cxn modelId="{3CC515A9-CE6C-4158-BABA-1AB89E38474F}" srcId="{592A5E39-CB58-4F33-AB0F-5F61FDBBD219}" destId="{2B4BBBAC-3812-4C8A-A6A9-46C25448CF00}" srcOrd="0" destOrd="0" parTransId="{94B98104-C193-4464-B6A6-717F7D8AEC73}" sibTransId="{AF231F24-DDAD-4170-8F6A-60A74EB30398}"/>
    <dgm:cxn modelId="{3C4069AE-0CEC-4587-97B0-25AF8AC67268}" type="presOf" srcId="{AF231F24-DDAD-4170-8F6A-60A74EB30398}" destId="{68D06826-DC9E-48A9-8EFB-274DDD82F19C}" srcOrd="1" destOrd="0" presId="urn:microsoft.com/office/officeart/2016/7/layout/RepeatingBendingProcessNew"/>
    <dgm:cxn modelId="{A6CBDFD2-BB4E-4D4C-B64C-4D856E3BF186}" type="presOf" srcId="{BCAC1B47-2865-4F23-94D9-6109C518FD4F}" destId="{E2AF20D4-F059-4FF6-9CA2-850FDE7B90FE}" srcOrd="0" destOrd="0" presId="urn:microsoft.com/office/officeart/2016/7/layout/RepeatingBendingProcessNew"/>
    <dgm:cxn modelId="{EE9E70DB-9569-4AC4-8939-48C8D5DDAED0}" type="presOf" srcId="{AF231F24-DDAD-4170-8F6A-60A74EB30398}" destId="{D164197B-CCFF-4A42-92ED-3B063ABA518A}" srcOrd="0" destOrd="0" presId="urn:microsoft.com/office/officeart/2016/7/layout/RepeatingBendingProcessNew"/>
    <dgm:cxn modelId="{31965BF2-0811-4FF1-BD74-65C5842D5B45}" type="presParOf" srcId="{064B7000-2ACA-4D24-AA65-EDDF2E2A5929}" destId="{92EBA8A7-138B-48DB-AA7A-09ACDA53FFF1}" srcOrd="0" destOrd="0" presId="urn:microsoft.com/office/officeart/2016/7/layout/RepeatingBendingProcessNew"/>
    <dgm:cxn modelId="{126CE9A6-DBC0-4E93-80B2-6D2B0CF4DEB1}" type="presParOf" srcId="{064B7000-2ACA-4D24-AA65-EDDF2E2A5929}" destId="{D164197B-CCFF-4A42-92ED-3B063ABA518A}" srcOrd="1" destOrd="0" presId="urn:microsoft.com/office/officeart/2016/7/layout/RepeatingBendingProcessNew"/>
    <dgm:cxn modelId="{D99A9CD4-7AE6-491C-849F-B3A6029FD87A}" type="presParOf" srcId="{D164197B-CCFF-4A42-92ED-3B063ABA518A}" destId="{68D06826-DC9E-48A9-8EFB-274DDD82F19C}" srcOrd="0" destOrd="0" presId="urn:microsoft.com/office/officeart/2016/7/layout/RepeatingBendingProcessNew"/>
    <dgm:cxn modelId="{B01DD3C4-5A45-46FE-8DCB-786EEAF18842}" type="presParOf" srcId="{064B7000-2ACA-4D24-AA65-EDDF2E2A5929}" destId="{B96B85DB-0327-400D-A7E7-F2B849730951}" srcOrd="2" destOrd="0" presId="urn:microsoft.com/office/officeart/2016/7/layout/RepeatingBendingProcessNew"/>
    <dgm:cxn modelId="{717538AC-0F6E-4736-B602-A2DF034B4B16}" type="presParOf" srcId="{064B7000-2ACA-4D24-AA65-EDDF2E2A5929}" destId="{E2AF20D4-F059-4FF6-9CA2-850FDE7B90FE}" srcOrd="3" destOrd="0" presId="urn:microsoft.com/office/officeart/2016/7/layout/RepeatingBendingProcessNew"/>
    <dgm:cxn modelId="{27FB5E8E-8739-45B7-967E-E957B055FA5C}" type="presParOf" srcId="{E2AF20D4-F059-4FF6-9CA2-850FDE7B90FE}" destId="{4F6AC7EC-334A-4A3B-9403-86F5FD11CDE1}" srcOrd="0" destOrd="0" presId="urn:microsoft.com/office/officeart/2016/7/layout/RepeatingBendingProcessNew"/>
    <dgm:cxn modelId="{00986C44-FFBE-4600-9B3D-DB3CF6E1371F}" type="presParOf" srcId="{064B7000-2ACA-4D24-AA65-EDDF2E2A5929}" destId="{F3F70133-73AD-40B1-91EC-FDBD8F8CCA44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9661B-E995-4622-BCA4-8104225D635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51BDB10-563F-4053-AF56-0FD77BB8C1D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>
              <a:latin typeface="Century" panose="02040604050505020304" pitchFamily="18" charset="0"/>
            </a:rPr>
            <a:t>Vision</a:t>
          </a:r>
          <a:endParaRPr lang="en-US" b="1">
            <a:latin typeface="Century" panose="02040604050505020304" pitchFamily="18" charset="0"/>
          </a:endParaRPr>
        </a:p>
      </dgm:t>
    </dgm:pt>
    <dgm:pt modelId="{B74A8D59-C0EE-4360-BE41-0856EEFC5CFF}" type="parTrans" cxnId="{54AFEB60-5C18-44AA-9B6F-5629BD302D6F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C07F6F8C-94D7-41B9-B5B2-3163D1B34869}" type="sibTrans" cxnId="{54AFEB60-5C18-44AA-9B6F-5629BD302D6F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CAAD702D-6C13-4792-8E31-A12760F0C8A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entury" panose="02040604050505020304" pitchFamily="18" charset="0"/>
            </a:rPr>
            <a:t>Describes where we want our organization to be in  3 -10 years, our picture of the future – “Our Vision  is to become (achieve) …”</a:t>
          </a:r>
          <a:endParaRPr lang="en-US" b="1">
            <a:latin typeface="Century" panose="02040604050505020304" pitchFamily="18" charset="0"/>
          </a:endParaRPr>
        </a:p>
      </dgm:t>
    </dgm:pt>
    <dgm:pt modelId="{0D122753-D5B2-41CF-BC6D-1B8DF3CBA95B}" type="parTrans" cxnId="{EACB418D-653D-459A-B48A-79A7FEFE1EAB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8699C423-5564-45D9-ACF7-F4AD1E96CD56}" type="sibTrans" cxnId="{EACB418D-653D-459A-B48A-79A7FEFE1EAB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7EA687A0-E9D1-4264-9DC3-EDAEC702CC5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entury" panose="02040604050505020304" pitchFamily="18" charset="0"/>
            </a:rPr>
            <a:t>Brief, easy to understand and communicate  message, usually one sentence</a:t>
          </a:r>
          <a:endParaRPr lang="en-US" b="1">
            <a:latin typeface="Century" panose="02040604050505020304" pitchFamily="18" charset="0"/>
          </a:endParaRPr>
        </a:p>
      </dgm:t>
    </dgm:pt>
    <dgm:pt modelId="{58975F84-710C-49F0-947B-0AF158988D52}" type="parTrans" cxnId="{7CC14188-523B-4B66-9B63-C8F8DC0B52C0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E95BAD78-D973-4BD2-9E1C-6894FC42E946}" type="sibTrans" cxnId="{7CC14188-523B-4B66-9B63-C8F8DC0B52C0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94F1C79C-1A9E-4EAF-A2AC-013B763E4A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entury" panose="02040604050505020304" pitchFamily="18" charset="0"/>
            </a:rPr>
            <a:t>Vision statement should be emotionally inspiring</a:t>
          </a:r>
          <a:endParaRPr lang="en-US" b="1">
            <a:latin typeface="Century" panose="02040604050505020304" pitchFamily="18" charset="0"/>
          </a:endParaRPr>
        </a:p>
      </dgm:t>
    </dgm:pt>
    <dgm:pt modelId="{39F67859-4CD7-47EE-8527-D8D63C169EA8}" type="parTrans" cxnId="{501E4959-4D49-4455-8359-E973678EFF81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823F7B49-DDD6-4C9A-9B6A-444CE602501D}" type="sibTrans" cxnId="{501E4959-4D49-4455-8359-E973678EFF81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25D3370E-21F5-46AC-A908-E641A4E513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>
              <a:latin typeface="Century" panose="02040604050505020304" pitchFamily="18" charset="0"/>
            </a:rPr>
            <a:t>Mission</a:t>
          </a:r>
          <a:endParaRPr lang="en-US" b="1">
            <a:latin typeface="Century" panose="02040604050505020304" pitchFamily="18" charset="0"/>
          </a:endParaRPr>
        </a:p>
      </dgm:t>
    </dgm:pt>
    <dgm:pt modelId="{9B03CA5D-D056-476F-849D-113EDB6A11AB}" type="parTrans" cxnId="{99B63411-7FAF-4CE8-BAD6-EDE89A148039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DEE767E5-EB35-4BBA-9DC5-5C3ADD6013C2}" type="sibTrans" cxnId="{99B63411-7FAF-4CE8-BAD6-EDE89A148039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402FE2C4-B16C-4E1B-9999-CC063B7D0A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entury" panose="02040604050505020304" pitchFamily="18" charset="0"/>
            </a:rPr>
            <a:t>Who we are, what we are about, or our purpose –  “Our Mission is to provide (serve) …”</a:t>
          </a:r>
          <a:endParaRPr lang="en-US" b="1">
            <a:latin typeface="Century" panose="02040604050505020304" pitchFamily="18" charset="0"/>
          </a:endParaRPr>
        </a:p>
      </dgm:t>
    </dgm:pt>
    <dgm:pt modelId="{BA26D542-E1C8-4B70-B44A-9EBECFD7AB7C}" type="parTrans" cxnId="{5BCE24FD-0A90-49AD-9D56-C81267234BEC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DA582BA7-6BBC-4B14-ABCF-1EB66D343060}" type="sibTrans" cxnId="{5BCE24FD-0A90-49AD-9D56-C81267234BEC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110B9E3C-9975-4CA6-93D2-98A2175F9B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entury" panose="02040604050505020304" pitchFamily="18" charset="0"/>
            </a:rPr>
            <a:t>A few sentences in length – no more than one paragraph</a:t>
          </a:r>
          <a:endParaRPr lang="en-US" b="1">
            <a:latin typeface="Century" panose="02040604050505020304" pitchFamily="18" charset="0"/>
          </a:endParaRPr>
        </a:p>
      </dgm:t>
    </dgm:pt>
    <dgm:pt modelId="{E48BC054-25C8-403C-A5B3-E669BC899C49}" type="parTrans" cxnId="{E27E9D95-A1DA-4009-B234-42770E17645B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FF9F1662-758A-477E-B46D-3F1DD708EC4F}" type="sibTrans" cxnId="{E27E9D95-A1DA-4009-B234-42770E17645B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A5725458-35B1-4B45-AF58-0E0B50D8B2F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Century" panose="02040604050505020304" pitchFamily="18" charset="0"/>
            </a:rPr>
            <a:t>Often incorporates features of our organization  (e.g., products or services, markets or community  served, functions performed, uniqueness)</a:t>
          </a:r>
          <a:endParaRPr lang="en-US" b="1" dirty="0">
            <a:latin typeface="Century" panose="02040604050505020304" pitchFamily="18" charset="0"/>
          </a:endParaRPr>
        </a:p>
      </dgm:t>
    </dgm:pt>
    <dgm:pt modelId="{C251C195-4103-4D80-8CEB-AEA3532B677C}" type="parTrans" cxnId="{19427E0C-D6EB-4CA9-840E-A7C37A40D491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A67500EC-38FC-4CBE-A962-61325B3277F0}" type="sibTrans" cxnId="{19427E0C-D6EB-4CA9-840E-A7C37A40D491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74E8AF2A-D7E6-44DA-9469-83031B07F24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>
              <a:latin typeface="Century" panose="02040604050505020304" pitchFamily="18" charset="0"/>
            </a:rPr>
            <a:t>Core Values</a:t>
          </a:r>
          <a:endParaRPr lang="en-US" b="1">
            <a:latin typeface="Century" panose="02040604050505020304" pitchFamily="18" charset="0"/>
          </a:endParaRPr>
        </a:p>
      </dgm:t>
    </dgm:pt>
    <dgm:pt modelId="{ACC33D65-2BC8-4111-A1F0-4FA107CA1775}" type="parTrans" cxnId="{EF9FD48C-8980-490D-933C-9397E969AD7A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CEF6F59D-5D1F-45EB-AD12-04600B0CF7D0}" type="sibTrans" cxnId="{EF9FD48C-8980-490D-933C-9397E969AD7A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6129B0E6-F8AE-4965-9127-0062901FE68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entury" panose="02040604050505020304" pitchFamily="18" charset="0"/>
            </a:rPr>
            <a:t>Describes what we stand for in the context of  the organization’s mission. Defines our code of  conduct, expected behavior</a:t>
          </a:r>
          <a:endParaRPr lang="en-US" b="1">
            <a:latin typeface="Century" panose="02040604050505020304" pitchFamily="18" charset="0"/>
          </a:endParaRPr>
        </a:p>
      </dgm:t>
    </dgm:pt>
    <dgm:pt modelId="{C00CF831-8FAF-4B03-897A-D489BA156FCA}" type="parTrans" cxnId="{313423F5-284C-446D-98BB-31F7C4C689FF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7603DE23-F9EA-4ACC-AAF8-5E442F3A304A}" type="sibTrans" cxnId="{313423F5-284C-446D-98BB-31F7C4C689FF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7BE5D477-2B89-421A-9B92-21C138F106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entury" panose="02040604050505020304" pitchFamily="18" charset="0"/>
            </a:rPr>
            <a:t>Provides ethical guidelines for decision-making  and daily conduct (e.g., hiring, promoting,  relationship building)</a:t>
          </a:r>
          <a:endParaRPr lang="en-US" b="1">
            <a:latin typeface="Century" panose="02040604050505020304" pitchFamily="18" charset="0"/>
          </a:endParaRPr>
        </a:p>
      </dgm:t>
    </dgm:pt>
    <dgm:pt modelId="{9F2B92F6-DA37-434E-9755-02AD404C7462}" type="parTrans" cxnId="{2514A0B9-6BCA-4A9C-8892-9315E6A00646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C15AB639-46F8-4B64-8EC1-52B80D3DEB42}" type="sibTrans" cxnId="{2514A0B9-6BCA-4A9C-8892-9315E6A00646}">
      <dgm:prSet/>
      <dgm:spPr/>
      <dgm:t>
        <a:bodyPr/>
        <a:lstStyle/>
        <a:p>
          <a:endParaRPr lang="en-US" b="1">
            <a:latin typeface="Century" panose="02040604050505020304" pitchFamily="18" charset="0"/>
          </a:endParaRPr>
        </a:p>
      </dgm:t>
    </dgm:pt>
    <dgm:pt modelId="{9591E4DC-C93D-4F83-8F6D-E341E260FEDC}" type="pres">
      <dgm:prSet presAssocID="{E0D9661B-E995-4622-BCA4-8104225D6355}" presName="root" presStyleCnt="0">
        <dgm:presLayoutVars>
          <dgm:dir/>
          <dgm:resizeHandles val="exact"/>
        </dgm:presLayoutVars>
      </dgm:prSet>
      <dgm:spPr/>
    </dgm:pt>
    <dgm:pt modelId="{7198CBE7-0ABA-426C-BC39-67527085F44D}" type="pres">
      <dgm:prSet presAssocID="{951BDB10-563F-4053-AF56-0FD77BB8C1D0}" presName="compNode" presStyleCnt="0"/>
      <dgm:spPr/>
    </dgm:pt>
    <dgm:pt modelId="{B7C2700E-3F60-45A9-9830-C026BE0B6271}" type="pres">
      <dgm:prSet presAssocID="{951BDB10-563F-4053-AF56-0FD77BB8C1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F82E57F9-6E4B-4E2F-93E2-E9E1A0283582}" type="pres">
      <dgm:prSet presAssocID="{951BDB10-563F-4053-AF56-0FD77BB8C1D0}" presName="iconSpace" presStyleCnt="0"/>
      <dgm:spPr/>
    </dgm:pt>
    <dgm:pt modelId="{1C8CB89F-B439-4139-B008-84AEF674BC69}" type="pres">
      <dgm:prSet presAssocID="{951BDB10-563F-4053-AF56-0FD77BB8C1D0}" presName="parTx" presStyleLbl="revTx" presStyleIdx="0" presStyleCnt="6">
        <dgm:presLayoutVars>
          <dgm:chMax val="0"/>
          <dgm:chPref val="0"/>
        </dgm:presLayoutVars>
      </dgm:prSet>
      <dgm:spPr/>
    </dgm:pt>
    <dgm:pt modelId="{89C10335-3640-4317-8767-C602A844FE70}" type="pres">
      <dgm:prSet presAssocID="{951BDB10-563F-4053-AF56-0FD77BB8C1D0}" presName="txSpace" presStyleCnt="0"/>
      <dgm:spPr/>
    </dgm:pt>
    <dgm:pt modelId="{B1D9E64D-D606-4620-8F0A-B2680ABF20E2}" type="pres">
      <dgm:prSet presAssocID="{951BDB10-563F-4053-AF56-0FD77BB8C1D0}" presName="desTx" presStyleLbl="revTx" presStyleIdx="1" presStyleCnt="6">
        <dgm:presLayoutVars/>
      </dgm:prSet>
      <dgm:spPr/>
    </dgm:pt>
    <dgm:pt modelId="{2F68BEAA-A380-4191-8994-CB5C7A2E23BC}" type="pres">
      <dgm:prSet presAssocID="{C07F6F8C-94D7-41B9-B5B2-3163D1B34869}" presName="sibTrans" presStyleCnt="0"/>
      <dgm:spPr/>
    </dgm:pt>
    <dgm:pt modelId="{CAC4BBC9-B2EF-409F-B755-BCD48E26BAB7}" type="pres">
      <dgm:prSet presAssocID="{25D3370E-21F5-46AC-A908-E641A4E51328}" presName="compNode" presStyleCnt="0"/>
      <dgm:spPr/>
    </dgm:pt>
    <dgm:pt modelId="{FE32D851-5EED-48EF-A987-F168E460486D}" type="pres">
      <dgm:prSet presAssocID="{25D3370E-21F5-46AC-A908-E641A4E513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45077A08-0DA8-48F9-992B-36A47E43E1C3}" type="pres">
      <dgm:prSet presAssocID="{25D3370E-21F5-46AC-A908-E641A4E51328}" presName="iconSpace" presStyleCnt="0"/>
      <dgm:spPr/>
    </dgm:pt>
    <dgm:pt modelId="{05A46112-8AB3-42E0-99CC-B0C62E769BC8}" type="pres">
      <dgm:prSet presAssocID="{25D3370E-21F5-46AC-A908-E641A4E51328}" presName="parTx" presStyleLbl="revTx" presStyleIdx="2" presStyleCnt="6">
        <dgm:presLayoutVars>
          <dgm:chMax val="0"/>
          <dgm:chPref val="0"/>
        </dgm:presLayoutVars>
      </dgm:prSet>
      <dgm:spPr/>
    </dgm:pt>
    <dgm:pt modelId="{26B3EB41-94D9-4726-99C9-5E2D979C541E}" type="pres">
      <dgm:prSet presAssocID="{25D3370E-21F5-46AC-A908-E641A4E51328}" presName="txSpace" presStyleCnt="0"/>
      <dgm:spPr/>
    </dgm:pt>
    <dgm:pt modelId="{023B9583-2F22-41AE-9BFB-00868E3FC882}" type="pres">
      <dgm:prSet presAssocID="{25D3370E-21F5-46AC-A908-E641A4E51328}" presName="desTx" presStyleLbl="revTx" presStyleIdx="3" presStyleCnt="6">
        <dgm:presLayoutVars/>
      </dgm:prSet>
      <dgm:spPr/>
    </dgm:pt>
    <dgm:pt modelId="{BFED31AE-A16B-4B60-B9D9-C788EBF1CF8E}" type="pres">
      <dgm:prSet presAssocID="{DEE767E5-EB35-4BBA-9DC5-5C3ADD6013C2}" presName="sibTrans" presStyleCnt="0"/>
      <dgm:spPr/>
    </dgm:pt>
    <dgm:pt modelId="{A5C85EE2-F2B5-45BF-A372-4BDB379D85AF}" type="pres">
      <dgm:prSet presAssocID="{74E8AF2A-D7E6-44DA-9469-83031B07F244}" presName="compNode" presStyleCnt="0"/>
      <dgm:spPr/>
    </dgm:pt>
    <dgm:pt modelId="{CC9EB5F4-E02B-4F2B-9407-E28E01380172}" type="pres">
      <dgm:prSet presAssocID="{74E8AF2A-D7E6-44DA-9469-83031B07F2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F568540-8CF6-49C0-AF09-49105B9BC37B}" type="pres">
      <dgm:prSet presAssocID="{74E8AF2A-D7E6-44DA-9469-83031B07F244}" presName="iconSpace" presStyleCnt="0"/>
      <dgm:spPr/>
    </dgm:pt>
    <dgm:pt modelId="{097F3573-A79C-4404-8BCB-4300D30582FF}" type="pres">
      <dgm:prSet presAssocID="{74E8AF2A-D7E6-44DA-9469-83031B07F244}" presName="parTx" presStyleLbl="revTx" presStyleIdx="4" presStyleCnt="6">
        <dgm:presLayoutVars>
          <dgm:chMax val="0"/>
          <dgm:chPref val="0"/>
        </dgm:presLayoutVars>
      </dgm:prSet>
      <dgm:spPr/>
    </dgm:pt>
    <dgm:pt modelId="{935DFF14-DB4D-4CAD-B9C9-22F6AA7DDCB4}" type="pres">
      <dgm:prSet presAssocID="{74E8AF2A-D7E6-44DA-9469-83031B07F244}" presName="txSpace" presStyleCnt="0"/>
      <dgm:spPr/>
    </dgm:pt>
    <dgm:pt modelId="{AECA24FB-5907-482C-A13C-5C221005370C}" type="pres">
      <dgm:prSet presAssocID="{74E8AF2A-D7E6-44DA-9469-83031B07F244}" presName="desTx" presStyleLbl="revTx" presStyleIdx="5" presStyleCnt="6">
        <dgm:presLayoutVars/>
      </dgm:prSet>
      <dgm:spPr/>
    </dgm:pt>
  </dgm:ptLst>
  <dgm:cxnLst>
    <dgm:cxn modelId="{19427E0C-D6EB-4CA9-840E-A7C37A40D491}" srcId="{25D3370E-21F5-46AC-A908-E641A4E51328}" destId="{A5725458-35B1-4B45-AF58-0E0B50D8B2F1}" srcOrd="2" destOrd="0" parTransId="{C251C195-4103-4D80-8CEB-AEA3532B677C}" sibTransId="{A67500EC-38FC-4CBE-A962-61325B3277F0}"/>
    <dgm:cxn modelId="{99B63411-7FAF-4CE8-BAD6-EDE89A148039}" srcId="{E0D9661B-E995-4622-BCA4-8104225D6355}" destId="{25D3370E-21F5-46AC-A908-E641A4E51328}" srcOrd="1" destOrd="0" parTransId="{9B03CA5D-D056-476F-849D-113EDB6A11AB}" sibTransId="{DEE767E5-EB35-4BBA-9DC5-5C3ADD6013C2}"/>
    <dgm:cxn modelId="{0923B616-1C73-453C-BBF5-8879F2C36EC1}" type="presOf" srcId="{A5725458-35B1-4B45-AF58-0E0B50D8B2F1}" destId="{023B9583-2F22-41AE-9BFB-00868E3FC882}" srcOrd="0" destOrd="2" presId="urn:microsoft.com/office/officeart/2018/2/layout/IconLabelDescriptionList"/>
    <dgm:cxn modelId="{54AFEB60-5C18-44AA-9B6F-5629BD302D6F}" srcId="{E0D9661B-E995-4622-BCA4-8104225D6355}" destId="{951BDB10-563F-4053-AF56-0FD77BB8C1D0}" srcOrd="0" destOrd="0" parTransId="{B74A8D59-C0EE-4360-BE41-0856EEFC5CFF}" sibTransId="{C07F6F8C-94D7-41B9-B5B2-3163D1B34869}"/>
    <dgm:cxn modelId="{1B3BA941-B7D2-4619-BA64-E55634A77D09}" type="presOf" srcId="{7BE5D477-2B89-421A-9B92-21C138F1065D}" destId="{AECA24FB-5907-482C-A13C-5C221005370C}" srcOrd="0" destOrd="1" presId="urn:microsoft.com/office/officeart/2018/2/layout/IconLabelDescriptionList"/>
    <dgm:cxn modelId="{E106266A-422B-4EC4-B20F-299AA9E42504}" type="presOf" srcId="{CAAD702D-6C13-4792-8E31-A12760F0C8A7}" destId="{B1D9E64D-D606-4620-8F0A-B2680ABF20E2}" srcOrd="0" destOrd="0" presId="urn:microsoft.com/office/officeart/2018/2/layout/IconLabelDescriptionList"/>
    <dgm:cxn modelId="{9EB12C4B-2EB5-43C9-96CB-FB96691BF184}" type="presOf" srcId="{402FE2C4-B16C-4E1B-9999-CC063B7D0AD9}" destId="{023B9583-2F22-41AE-9BFB-00868E3FC882}" srcOrd="0" destOrd="0" presId="urn:microsoft.com/office/officeart/2018/2/layout/IconLabelDescriptionList"/>
    <dgm:cxn modelId="{BB6CB34E-4688-4E57-B0EA-F0AC4274FD29}" type="presOf" srcId="{7EA687A0-E9D1-4264-9DC3-EDAEC702CC5A}" destId="{B1D9E64D-D606-4620-8F0A-B2680ABF20E2}" srcOrd="0" destOrd="1" presId="urn:microsoft.com/office/officeart/2018/2/layout/IconLabelDescriptionList"/>
    <dgm:cxn modelId="{C4F31C53-6ADC-44A8-B9F4-83216BBB3A8D}" type="presOf" srcId="{25D3370E-21F5-46AC-A908-E641A4E51328}" destId="{05A46112-8AB3-42E0-99CC-B0C62E769BC8}" srcOrd="0" destOrd="0" presId="urn:microsoft.com/office/officeart/2018/2/layout/IconLabelDescriptionList"/>
    <dgm:cxn modelId="{501E4959-4D49-4455-8359-E973678EFF81}" srcId="{951BDB10-563F-4053-AF56-0FD77BB8C1D0}" destId="{94F1C79C-1A9E-4EAF-A2AC-013B763E4A50}" srcOrd="2" destOrd="0" parTransId="{39F67859-4CD7-47EE-8527-D8D63C169EA8}" sibTransId="{823F7B49-DDD6-4C9A-9B6A-444CE602501D}"/>
    <dgm:cxn modelId="{7CC14188-523B-4B66-9B63-C8F8DC0B52C0}" srcId="{951BDB10-563F-4053-AF56-0FD77BB8C1D0}" destId="{7EA687A0-E9D1-4264-9DC3-EDAEC702CC5A}" srcOrd="1" destOrd="0" parTransId="{58975F84-710C-49F0-947B-0AF158988D52}" sibTransId="{E95BAD78-D973-4BD2-9E1C-6894FC42E946}"/>
    <dgm:cxn modelId="{EF9FD48C-8980-490D-933C-9397E969AD7A}" srcId="{E0D9661B-E995-4622-BCA4-8104225D6355}" destId="{74E8AF2A-D7E6-44DA-9469-83031B07F244}" srcOrd="2" destOrd="0" parTransId="{ACC33D65-2BC8-4111-A1F0-4FA107CA1775}" sibTransId="{CEF6F59D-5D1F-45EB-AD12-04600B0CF7D0}"/>
    <dgm:cxn modelId="{EACB418D-653D-459A-B48A-79A7FEFE1EAB}" srcId="{951BDB10-563F-4053-AF56-0FD77BB8C1D0}" destId="{CAAD702D-6C13-4792-8E31-A12760F0C8A7}" srcOrd="0" destOrd="0" parTransId="{0D122753-D5B2-41CF-BC6D-1B8DF3CBA95B}" sibTransId="{8699C423-5564-45D9-ACF7-F4AD1E96CD56}"/>
    <dgm:cxn modelId="{E27E9D95-A1DA-4009-B234-42770E17645B}" srcId="{25D3370E-21F5-46AC-A908-E641A4E51328}" destId="{110B9E3C-9975-4CA6-93D2-98A2175F9BD2}" srcOrd="1" destOrd="0" parTransId="{E48BC054-25C8-403C-A5B3-E669BC899C49}" sibTransId="{FF9F1662-758A-477E-B46D-3F1DD708EC4F}"/>
    <dgm:cxn modelId="{0E99AF96-EB99-46CA-AF84-629F77408C3A}" type="presOf" srcId="{110B9E3C-9975-4CA6-93D2-98A2175F9BD2}" destId="{023B9583-2F22-41AE-9BFB-00868E3FC882}" srcOrd="0" destOrd="1" presId="urn:microsoft.com/office/officeart/2018/2/layout/IconLabelDescriptionList"/>
    <dgm:cxn modelId="{2514A0B9-6BCA-4A9C-8892-9315E6A00646}" srcId="{74E8AF2A-D7E6-44DA-9469-83031B07F244}" destId="{7BE5D477-2B89-421A-9B92-21C138F1065D}" srcOrd="1" destOrd="0" parTransId="{9F2B92F6-DA37-434E-9755-02AD404C7462}" sibTransId="{C15AB639-46F8-4B64-8EC1-52B80D3DEB42}"/>
    <dgm:cxn modelId="{26C08DC1-2D06-4903-9DBA-AB2A43082E9A}" type="presOf" srcId="{E0D9661B-E995-4622-BCA4-8104225D6355}" destId="{9591E4DC-C93D-4F83-8F6D-E341E260FEDC}" srcOrd="0" destOrd="0" presId="urn:microsoft.com/office/officeart/2018/2/layout/IconLabelDescriptionList"/>
    <dgm:cxn modelId="{55D1F4C6-475A-4CEF-B66C-206C120D32D1}" type="presOf" srcId="{6129B0E6-F8AE-4965-9127-0062901FE684}" destId="{AECA24FB-5907-482C-A13C-5C221005370C}" srcOrd="0" destOrd="0" presId="urn:microsoft.com/office/officeart/2018/2/layout/IconLabelDescriptionList"/>
    <dgm:cxn modelId="{7AAA09CD-EB2E-4546-B978-88C09C70CE85}" type="presOf" srcId="{94F1C79C-1A9E-4EAF-A2AC-013B763E4A50}" destId="{B1D9E64D-D606-4620-8F0A-B2680ABF20E2}" srcOrd="0" destOrd="2" presId="urn:microsoft.com/office/officeart/2018/2/layout/IconLabelDescriptionList"/>
    <dgm:cxn modelId="{577A32CE-E922-40A4-BCB0-37C0BDA8D70F}" type="presOf" srcId="{74E8AF2A-D7E6-44DA-9469-83031B07F244}" destId="{097F3573-A79C-4404-8BCB-4300D30582FF}" srcOrd="0" destOrd="0" presId="urn:microsoft.com/office/officeart/2018/2/layout/IconLabelDescriptionList"/>
    <dgm:cxn modelId="{99C7B4F2-10FF-409A-A5EE-70E89460FE53}" type="presOf" srcId="{951BDB10-563F-4053-AF56-0FD77BB8C1D0}" destId="{1C8CB89F-B439-4139-B008-84AEF674BC69}" srcOrd="0" destOrd="0" presId="urn:microsoft.com/office/officeart/2018/2/layout/IconLabelDescriptionList"/>
    <dgm:cxn modelId="{313423F5-284C-446D-98BB-31F7C4C689FF}" srcId="{74E8AF2A-D7E6-44DA-9469-83031B07F244}" destId="{6129B0E6-F8AE-4965-9127-0062901FE684}" srcOrd="0" destOrd="0" parTransId="{C00CF831-8FAF-4B03-897A-D489BA156FCA}" sibTransId="{7603DE23-F9EA-4ACC-AAF8-5E442F3A304A}"/>
    <dgm:cxn modelId="{5BCE24FD-0A90-49AD-9D56-C81267234BEC}" srcId="{25D3370E-21F5-46AC-A908-E641A4E51328}" destId="{402FE2C4-B16C-4E1B-9999-CC063B7D0AD9}" srcOrd="0" destOrd="0" parTransId="{BA26D542-E1C8-4B70-B44A-9EBECFD7AB7C}" sibTransId="{DA582BA7-6BBC-4B14-ABCF-1EB66D343060}"/>
    <dgm:cxn modelId="{6BE4E813-C54C-4010-99CE-F9A5FFE84B60}" type="presParOf" srcId="{9591E4DC-C93D-4F83-8F6D-E341E260FEDC}" destId="{7198CBE7-0ABA-426C-BC39-67527085F44D}" srcOrd="0" destOrd="0" presId="urn:microsoft.com/office/officeart/2018/2/layout/IconLabelDescriptionList"/>
    <dgm:cxn modelId="{0BDE8F31-ABF0-4A68-9042-631E3FD807AB}" type="presParOf" srcId="{7198CBE7-0ABA-426C-BC39-67527085F44D}" destId="{B7C2700E-3F60-45A9-9830-C026BE0B6271}" srcOrd="0" destOrd="0" presId="urn:microsoft.com/office/officeart/2018/2/layout/IconLabelDescriptionList"/>
    <dgm:cxn modelId="{CA24BCA0-6F7F-48C3-954C-64CD66EA7E0C}" type="presParOf" srcId="{7198CBE7-0ABA-426C-BC39-67527085F44D}" destId="{F82E57F9-6E4B-4E2F-93E2-E9E1A0283582}" srcOrd="1" destOrd="0" presId="urn:microsoft.com/office/officeart/2018/2/layout/IconLabelDescriptionList"/>
    <dgm:cxn modelId="{A35CF67D-0274-4CAB-B13A-12B5C098F42B}" type="presParOf" srcId="{7198CBE7-0ABA-426C-BC39-67527085F44D}" destId="{1C8CB89F-B439-4139-B008-84AEF674BC69}" srcOrd="2" destOrd="0" presId="urn:microsoft.com/office/officeart/2018/2/layout/IconLabelDescriptionList"/>
    <dgm:cxn modelId="{15FA497D-0021-4187-B05E-06998C0713BD}" type="presParOf" srcId="{7198CBE7-0ABA-426C-BC39-67527085F44D}" destId="{89C10335-3640-4317-8767-C602A844FE70}" srcOrd="3" destOrd="0" presId="urn:microsoft.com/office/officeart/2018/2/layout/IconLabelDescriptionList"/>
    <dgm:cxn modelId="{446B3E89-7570-40EE-BAB6-7BEE1F426A71}" type="presParOf" srcId="{7198CBE7-0ABA-426C-BC39-67527085F44D}" destId="{B1D9E64D-D606-4620-8F0A-B2680ABF20E2}" srcOrd="4" destOrd="0" presId="urn:microsoft.com/office/officeart/2018/2/layout/IconLabelDescriptionList"/>
    <dgm:cxn modelId="{6B53EB1F-156E-4391-8ECE-8B6D2A7A409F}" type="presParOf" srcId="{9591E4DC-C93D-4F83-8F6D-E341E260FEDC}" destId="{2F68BEAA-A380-4191-8994-CB5C7A2E23BC}" srcOrd="1" destOrd="0" presId="urn:microsoft.com/office/officeart/2018/2/layout/IconLabelDescriptionList"/>
    <dgm:cxn modelId="{5E490B7D-5240-4ABB-975F-C165F68025F7}" type="presParOf" srcId="{9591E4DC-C93D-4F83-8F6D-E341E260FEDC}" destId="{CAC4BBC9-B2EF-409F-B755-BCD48E26BAB7}" srcOrd="2" destOrd="0" presId="urn:microsoft.com/office/officeart/2018/2/layout/IconLabelDescriptionList"/>
    <dgm:cxn modelId="{BD74CABB-DFBD-4E99-9A14-08CC1D18D569}" type="presParOf" srcId="{CAC4BBC9-B2EF-409F-B755-BCD48E26BAB7}" destId="{FE32D851-5EED-48EF-A987-F168E460486D}" srcOrd="0" destOrd="0" presId="urn:microsoft.com/office/officeart/2018/2/layout/IconLabelDescriptionList"/>
    <dgm:cxn modelId="{B01D732D-372F-47C7-B9D2-68DB4BCCF0E1}" type="presParOf" srcId="{CAC4BBC9-B2EF-409F-B755-BCD48E26BAB7}" destId="{45077A08-0DA8-48F9-992B-36A47E43E1C3}" srcOrd="1" destOrd="0" presId="urn:microsoft.com/office/officeart/2018/2/layout/IconLabelDescriptionList"/>
    <dgm:cxn modelId="{66F9CE9A-51A6-4471-B3EA-5D49E23D473D}" type="presParOf" srcId="{CAC4BBC9-B2EF-409F-B755-BCD48E26BAB7}" destId="{05A46112-8AB3-42E0-99CC-B0C62E769BC8}" srcOrd="2" destOrd="0" presId="urn:microsoft.com/office/officeart/2018/2/layout/IconLabelDescriptionList"/>
    <dgm:cxn modelId="{6204DD85-C634-4353-9FD8-FA9BD33ED4CB}" type="presParOf" srcId="{CAC4BBC9-B2EF-409F-B755-BCD48E26BAB7}" destId="{26B3EB41-94D9-4726-99C9-5E2D979C541E}" srcOrd="3" destOrd="0" presId="urn:microsoft.com/office/officeart/2018/2/layout/IconLabelDescriptionList"/>
    <dgm:cxn modelId="{CEA25F99-D083-4C74-8EBB-5B4CE8B4466C}" type="presParOf" srcId="{CAC4BBC9-B2EF-409F-B755-BCD48E26BAB7}" destId="{023B9583-2F22-41AE-9BFB-00868E3FC882}" srcOrd="4" destOrd="0" presId="urn:microsoft.com/office/officeart/2018/2/layout/IconLabelDescriptionList"/>
    <dgm:cxn modelId="{4A6AA9C3-68E7-4C2A-96D5-9BD17D81971A}" type="presParOf" srcId="{9591E4DC-C93D-4F83-8F6D-E341E260FEDC}" destId="{BFED31AE-A16B-4B60-B9D9-C788EBF1CF8E}" srcOrd="3" destOrd="0" presId="urn:microsoft.com/office/officeart/2018/2/layout/IconLabelDescriptionList"/>
    <dgm:cxn modelId="{223E373A-F266-435F-970A-CBA758C74302}" type="presParOf" srcId="{9591E4DC-C93D-4F83-8F6D-E341E260FEDC}" destId="{A5C85EE2-F2B5-45BF-A372-4BDB379D85AF}" srcOrd="4" destOrd="0" presId="urn:microsoft.com/office/officeart/2018/2/layout/IconLabelDescriptionList"/>
    <dgm:cxn modelId="{93053580-D98C-472E-8F6B-0047954C6D18}" type="presParOf" srcId="{A5C85EE2-F2B5-45BF-A372-4BDB379D85AF}" destId="{CC9EB5F4-E02B-4F2B-9407-E28E01380172}" srcOrd="0" destOrd="0" presId="urn:microsoft.com/office/officeart/2018/2/layout/IconLabelDescriptionList"/>
    <dgm:cxn modelId="{551007AD-F1ED-49D8-97C2-C7FB8463713B}" type="presParOf" srcId="{A5C85EE2-F2B5-45BF-A372-4BDB379D85AF}" destId="{AF568540-8CF6-49C0-AF09-49105B9BC37B}" srcOrd="1" destOrd="0" presId="urn:microsoft.com/office/officeart/2018/2/layout/IconLabelDescriptionList"/>
    <dgm:cxn modelId="{D9F1FAB6-4625-41BC-A00A-41E20F762C11}" type="presParOf" srcId="{A5C85EE2-F2B5-45BF-A372-4BDB379D85AF}" destId="{097F3573-A79C-4404-8BCB-4300D30582FF}" srcOrd="2" destOrd="0" presId="urn:microsoft.com/office/officeart/2018/2/layout/IconLabelDescriptionList"/>
    <dgm:cxn modelId="{5FE33988-7366-4937-B288-6FEC211ECCBF}" type="presParOf" srcId="{A5C85EE2-F2B5-45BF-A372-4BDB379D85AF}" destId="{935DFF14-DB4D-4CAD-B9C9-22F6AA7DDCB4}" srcOrd="3" destOrd="0" presId="urn:microsoft.com/office/officeart/2018/2/layout/IconLabelDescriptionList"/>
    <dgm:cxn modelId="{DEED714D-4324-42EB-9423-49202D7F1D70}" type="presParOf" srcId="{A5C85EE2-F2B5-45BF-A372-4BDB379D85AF}" destId="{AECA24FB-5907-482C-A13C-5C221005370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4197B-CCFF-4A42-92ED-3B063ABA518A}">
      <dsp:nvSpPr>
        <dsp:cNvPr id="0" name=""/>
        <dsp:cNvSpPr/>
      </dsp:nvSpPr>
      <dsp:spPr>
        <a:xfrm>
          <a:off x="3154131" y="1382825"/>
          <a:ext cx="694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4924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83455" y="1424917"/>
        <a:ext cx="36276" cy="7255"/>
      </dsp:txXfrm>
    </dsp:sp>
    <dsp:sp modelId="{92EBA8A7-138B-48DB-AA7A-09ACDA53FFF1}">
      <dsp:nvSpPr>
        <dsp:cNvPr id="0" name=""/>
        <dsp:cNvSpPr/>
      </dsp:nvSpPr>
      <dsp:spPr>
        <a:xfrm>
          <a:off x="1477" y="482209"/>
          <a:ext cx="3154453" cy="18926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71" tIns="162249" rIns="154571" bIns="16224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Review Existing High Level  Strategic Elements</a:t>
          </a:r>
          <a:endParaRPr lang="en-US" sz="2800" kern="1200"/>
        </a:p>
      </dsp:txBody>
      <dsp:txXfrm>
        <a:off x="1477" y="482209"/>
        <a:ext cx="3154453" cy="1892672"/>
      </dsp:txXfrm>
    </dsp:sp>
    <dsp:sp modelId="{E2AF20D4-F059-4FF6-9CA2-850FDE7B90FE}">
      <dsp:nvSpPr>
        <dsp:cNvPr id="0" name=""/>
        <dsp:cNvSpPr/>
      </dsp:nvSpPr>
      <dsp:spPr>
        <a:xfrm>
          <a:off x="1578704" y="2373081"/>
          <a:ext cx="3879978" cy="694924"/>
        </a:xfrm>
        <a:custGeom>
          <a:avLst/>
          <a:gdLst/>
          <a:ahLst/>
          <a:cxnLst/>
          <a:rect l="0" t="0" r="0" b="0"/>
          <a:pathLst>
            <a:path>
              <a:moveTo>
                <a:pt x="3879978" y="0"/>
              </a:moveTo>
              <a:lnTo>
                <a:pt x="3879978" y="364562"/>
              </a:lnTo>
              <a:lnTo>
                <a:pt x="0" y="364562"/>
              </a:lnTo>
              <a:lnTo>
                <a:pt x="0" y="694924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0012" y="2716915"/>
        <a:ext cx="197361" cy="7255"/>
      </dsp:txXfrm>
    </dsp:sp>
    <dsp:sp modelId="{B96B85DB-0327-400D-A7E7-F2B849730951}">
      <dsp:nvSpPr>
        <dsp:cNvPr id="0" name=""/>
        <dsp:cNvSpPr/>
      </dsp:nvSpPr>
      <dsp:spPr>
        <a:xfrm>
          <a:off x="3881455" y="482209"/>
          <a:ext cx="3154453" cy="18926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71" tIns="162249" rIns="154571" bIns="16224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Conduct an Environmental Scan</a:t>
          </a:r>
          <a:endParaRPr lang="en-US" sz="2800" kern="1200"/>
        </a:p>
      </dsp:txBody>
      <dsp:txXfrm>
        <a:off x="3881455" y="482209"/>
        <a:ext cx="3154453" cy="1892672"/>
      </dsp:txXfrm>
    </dsp:sp>
    <dsp:sp modelId="{F3F70133-73AD-40B1-91EC-FDBD8F8CCA44}">
      <dsp:nvSpPr>
        <dsp:cNvPr id="0" name=""/>
        <dsp:cNvSpPr/>
      </dsp:nvSpPr>
      <dsp:spPr>
        <a:xfrm>
          <a:off x="1477" y="3100405"/>
          <a:ext cx="3154453" cy="18926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71" tIns="162249" rIns="154571" bIns="16224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Develop or Revalidate High Level Strategic Elements</a:t>
          </a:r>
          <a:endParaRPr lang="en-US" sz="2800" kern="1200"/>
        </a:p>
      </dsp:txBody>
      <dsp:txXfrm>
        <a:off x="1477" y="3100405"/>
        <a:ext cx="3154453" cy="189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2700E-3F60-45A9-9830-C026BE0B6271}">
      <dsp:nvSpPr>
        <dsp:cNvPr id="0" name=""/>
        <dsp:cNvSpPr/>
      </dsp:nvSpPr>
      <dsp:spPr>
        <a:xfrm>
          <a:off x="12245" y="0"/>
          <a:ext cx="1139154" cy="1018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B89F-B439-4139-B008-84AEF674BC69}">
      <dsp:nvSpPr>
        <dsp:cNvPr id="0" name=""/>
        <dsp:cNvSpPr/>
      </dsp:nvSpPr>
      <dsp:spPr>
        <a:xfrm>
          <a:off x="12245" y="1179089"/>
          <a:ext cx="3254727" cy="43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>
              <a:latin typeface="Century" panose="02040604050505020304" pitchFamily="18" charset="0"/>
            </a:rPr>
            <a:t>Vision</a:t>
          </a:r>
          <a:endParaRPr lang="en-US" sz="2800" b="1" kern="1200">
            <a:latin typeface="Century" panose="02040604050505020304" pitchFamily="18" charset="0"/>
          </a:endParaRPr>
        </a:p>
      </dsp:txBody>
      <dsp:txXfrm>
        <a:off x="12245" y="1179089"/>
        <a:ext cx="3254727" cy="436334"/>
      </dsp:txXfrm>
    </dsp:sp>
    <dsp:sp modelId="{B1D9E64D-D606-4620-8F0A-B2680ABF20E2}">
      <dsp:nvSpPr>
        <dsp:cNvPr id="0" name=""/>
        <dsp:cNvSpPr/>
      </dsp:nvSpPr>
      <dsp:spPr>
        <a:xfrm>
          <a:off x="12245" y="1690296"/>
          <a:ext cx="3254727" cy="250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entury" panose="02040604050505020304" pitchFamily="18" charset="0"/>
            </a:rPr>
            <a:t>Describes where we want our organization to be in  3 -10 years, our picture of the future – “Our Vision  is to become (achieve) …”</a:t>
          </a:r>
          <a:endParaRPr lang="en-US" sz="1700" b="1" kern="1200">
            <a:latin typeface="Century" panose="02040604050505020304" pitchFamily="18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entury" panose="02040604050505020304" pitchFamily="18" charset="0"/>
            </a:rPr>
            <a:t>Brief, easy to understand and communicate  message, usually one sentence</a:t>
          </a:r>
          <a:endParaRPr lang="en-US" sz="1700" b="1" kern="1200">
            <a:latin typeface="Century" panose="02040604050505020304" pitchFamily="18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entury" panose="02040604050505020304" pitchFamily="18" charset="0"/>
            </a:rPr>
            <a:t>Vision statement should be emotionally inspiring</a:t>
          </a:r>
          <a:endParaRPr lang="en-US" sz="1700" b="1" kern="1200">
            <a:latin typeface="Century" panose="02040604050505020304" pitchFamily="18" charset="0"/>
          </a:endParaRPr>
        </a:p>
      </dsp:txBody>
      <dsp:txXfrm>
        <a:off x="12245" y="1690296"/>
        <a:ext cx="3254727" cy="2502508"/>
      </dsp:txXfrm>
    </dsp:sp>
    <dsp:sp modelId="{FE32D851-5EED-48EF-A987-F168E460486D}">
      <dsp:nvSpPr>
        <dsp:cNvPr id="0" name=""/>
        <dsp:cNvSpPr/>
      </dsp:nvSpPr>
      <dsp:spPr>
        <a:xfrm>
          <a:off x="3836550" y="0"/>
          <a:ext cx="1139154" cy="1018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46112-8AB3-42E0-99CC-B0C62E769BC8}">
      <dsp:nvSpPr>
        <dsp:cNvPr id="0" name=""/>
        <dsp:cNvSpPr/>
      </dsp:nvSpPr>
      <dsp:spPr>
        <a:xfrm>
          <a:off x="3836550" y="1179089"/>
          <a:ext cx="3254727" cy="43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>
              <a:latin typeface="Century" panose="02040604050505020304" pitchFamily="18" charset="0"/>
            </a:rPr>
            <a:t>Mission</a:t>
          </a:r>
          <a:endParaRPr lang="en-US" sz="2800" b="1" kern="1200">
            <a:latin typeface="Century" panose="02040604050505020304" pitchFamily="18" charset="0"/>
          </a:endParaRPr>
        </a:p>
      </dsp:txBody>
      <dsp:txXfrm>
        <a:off x="3836550" y="1179089"/>
        <a:ext cx="3254727" cy="436334"/>
      </dsp:txXfrm>
    </dsp:sp>
    <dsp:sp modelId="{023B9583-2F22-41AE-9BFB-00868E3FC882}">
      <dsp:nvSpPr>
        <dsp:cNvPr id="0" name=""/>
        <dsp:cNvSpPr/>
      </dsp:nvSpPr>
      <dsp:spPr>
        <a:xfrm>
          <a:off x="3836550" y="1690296"/>
          <a:ext cx="3254727" cy="250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entury" panose="02040604050505020304" pitchFamily="18" charset="0"/>
            </a:rPr>
            <a:t>Who we are, what we are about, or our purpose –  “Our Mission is to provide (serve) …”</a:t>
          </a:r>
          <a:endParaRPr lang="en-US" sz="1700" b="1" kern="1200">
            <a:latin typeface="Century" panose="02040604050505020304" pitchFamily="18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entury" panose="02040604050505020304" pitchFamily="18" charset="0"/>
            </a:rPr>
            <a:t>A few sentences in length – no more than one paragraph</a:t>
          </a:r>
          <a:endParaRPr lang="en-US" sz="1700" b="1" kern="1200">
            <a:latin typeface="Century" panose="02040604050505020304" pitchFamily="18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Century" panose="02040604050505020304" pitchFamily="18" charset="0"/>
            </a:rPr>
            <a:t>Often incorporates features of our organization  (e.g., products or services, markets or community  served, functions performed, uniqueness)</a:t>
          </a:r>
          <a:endParaRPr lang="en-US" sz="1700" b="1" kern="1200" dirty="0">
            <a:latin typeface="Century" panose="02040604050505020304" pitchFamily="18" charset="0"/>
          </a:endParaRPr>
        </a:p>
      </dsp:txBody>
      <dsp:txXfrm>
        <a:off x="3836550" y="1690296"/>
        <a:ext cx="3254727" cy="2502508"/>
      </dsp:txXfrm>
    </dsp:sp>
    <dsp:sp modelId="{CC9EB5F4-E02B-4F2B-9407-E28E01380172}">
      <dsp:nvSpPr>
        <dsp:cNvPr id="0" name=""/>
        <dsp:cNvSpPr/>
      </dsp:nvSpPr>
      <dsp:spPr>
        <a:xfrm>
          <a:off x="7660855" y="0"/>
          <a:ext cx="1139154" cy="10181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F3573-A79C-4404-8BCB-4300D30582FF}">
      <dsp:nvSpPr>
        <dsp:cNvPr id="0" name=""/>
        <dsp:cNvSpPr/>
      </dsp:nvSpPr>
      <dsp:spPr>
        <a:xfrm>
          <a:off x="7660855" y="1179089"/>
          <a:ext cx="3254727" cy="43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b="1" kern="1200">
              <a:latin typeface="Century" panose="02040604050505020304" pitchFamily="18" charset="0"/>
            </a:rPr>
            <a:t>Core Values</a:t>
          </a:r>
          <a:endParaRPr lang="en-US" sz="2800" b="1" kern="1200">
            <a:latin typeface="Century" panose="02040604050505020304" pitchFamily="18" charset="0"/>
          </a:endParaRPr>
        </a:p>
      </dsp:txBody>
      <dsp:txXfrm>
        <a:off x="7660855" y="1179089"/>
        <a:ext cx="3254727" cy="436334"/>
      </dsp:txXfrm>
    </dsp:sp>
    <dsp:sp modelId="{AECA24FB-5907-482C-A13C-5C221005370C}">
      <dsp:nvSpPr>
        <dsp:cNvPr id="0" name=""/>
        <dsp:cNvSpPr/>
      </dsp:nvSpPr>
      <dsp:spPr>
        <a:xfrm>
          <a:off x="7660855" y="1690296"/>
          <a:ext cx="3254727" cy="250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entury" panose="02040604050505020304" pitchFamily="18" charset="0"/>
            </a:rPr>
            <a:t>Describes what we stand for in the context of  the organization’s mission. Defines our code of  conduct, expected behavior</a:t>
          </a:r>
          <a:endParaRPr lang="en-US" sz="1700" b="1" kern="1200">
            <a:latin typeface="Century" panose="02040604050505020304" pitchFamily="18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Century" panose="02040604050505020304" pitchFamily="18" charset="0"/>
            </a:rPr>
            <a:t>Provides ethical guidelines for decision-making  and daily conduct (e.g., hiring, promoting,  relationship building)</a:t>
          </a:r>
          <a:endParaRPr lang="en-US" sz="1700" b="1" kern="1200">
            <a:latin typeface="Century" panose="02040604050505020304" pitchFamily="18" charset="0"/>
          </a:endParaRPr>
        </a:p>
      </dsp:txBody>
      <dsp:txXfrm>
        <a:off x="7660855" y="1690296"/>
        <a:ext cx="3254727" cy="2502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0007-913F-6CB9-98CE-78B8C456A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15020-5354-E12F-6054-374D5F823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04366-01FB-9ACB-0668-28952681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9F73-DBFE-BE35-5DF9-E001D23E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33911-A412-5005-D970-91865C03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2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3456-17BB-E5AB-E3DA-128494CA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CDBD2-95C2-2257-9EC5-2C5FC4C2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8B8F4-A12B-5CA8-EF08-016154C3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E79AC-FA2B-C31B-188C-BBE7D1AD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D0258-DCA6-6568-5EB3-134F96AA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3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8BD61-E3EC-FE4F-D561-B88803D13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AE111-453F-B682-FA66-D1B613620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2E54-ADD4-3A0B-EE4E-682D15C4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6BCF3-F3A0-784B-612E-45A0F67C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572B-9897-97FE-CD6B-BD8FF9ED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EFFD-04E5-1BA3-4E60-1299B82D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E3322-B6FA-F5CC-8BB6-F4C3944C2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F5918-E5A4-5FD2-10B8-22379759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7665-32FD-CF5A-52FA-89ABC5EA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0DF9-6BC4-DB3F-1072-507792DF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0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AAEC-0734-69C6-E658-573E4285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4F6D-619A-4AC5-0ABA-1CCA4697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F288F-1151-22B4-1F46-C1A14E6B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C674-45E6-DEEE-3F64-E56DDDD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C2D91-57DF-AF99-21AA-2242EBE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3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5CA9-AF9A-F595-D508-B1896CDC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85C0-C736-69D5-264F-2CFEE022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BC751-DE1D-6A4C-76B7-1ED16DCB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5F7F-41AB-0383-44B4-811BAA2B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8DA-B203-3632-28A1-0963AF67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5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3A01-75AC-DD2C-5A3D-F5899C36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C0F6-1698-203D-C601-BE74A7D08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C873D-F504-4A0F-C837-B110F8FA9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A3BDC-1863-21C9-E2AF-126A5E64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EC99E-B0DC-9E17-583A-8508A782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F259-7C6E-1E17-0769-058CEC5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1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9BFC-D5A8-5D32-B71D-615956FA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463BA-9EB5-9ED6-B350-D66BC25B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2B52-2EE0-B605-F1D6-468A4D6A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02858-AD25-4810-EBD1-4E6971FFB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D062F-91E7-14C0-E261-9230E36C9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A1762-237F-9BF5-D241-59485DFC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6C1C1-F6AD-7F9F-C7E9-A91B3A6B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8B56D-B2FA-C710-544C-8E02C142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2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152C-22A7-2D58-7109-6057916F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87FA4-31A7-D6DA-0DD0-37E1620C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86FA1-88F0-4A80-258A-6A2F0AC4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A17FD-26F9-E7A8-9706-97966054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3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CCF95-A8D5-4A7D-7B25-CB05EA40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EE049-E51F-74E4-7D89-78143B6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985DA-94F0-C7FD-E7D0-AC72DB80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4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A79F-708E-55D2-128A-A9E57538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AD9E-EF9D-9247-7FE9-E2817852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4A7C1-78C5-34B6-EB9B-2A9E592A3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A4874-CD8B-203B-9FB9-166C9847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9533B-C3BD-6C52-9DFC-D85F0B31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10C42-CE50-F510-45C9-B5A4FA92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6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CE52-008E-8B97-62F8-E022A285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2029-C2DE-EAF6-137E-371B780F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2341E-CC25-F14B-D352-2ADD81D2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A6A87-0BA5-D909-D790-02E8BE7C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E8011-08BE-4C53-8446-8CE054EE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3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25E4-DB61-3FBF-850D-EB8B5BEA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289A5-5643-EFCD-6F02-605FDD7A2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049E6-95B9-6EBF-9D70-0661B720E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3658F-841E-3D79-3C19-258BC021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126A-A599-C335-D878-D180D653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D7CA9-20B2-52CB-4704-7AC7422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4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E752-5A9C-A792-3CAF-DC166C85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A3863-E78D-2131-B956-842D3F9C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0320F-274F-7AF3-ACCB-2B14802B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8014F-A987-40DE-9824-40B31397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21557-1A60-D124-6661-0A967D06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5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22CAF-C5E4-EC3C-2373-6C68D7D3F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7D6A0-CB0F-D64E-577F-5DABC925B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2313-CC43-2847-81FF-3DAE1812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841F9-0BE8-D4CB-4434-98C2475A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53AB3-2C53-82AF-269A-49D7DE8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4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AB64-49F5-549D-DA96-9FAF6D47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3F59D-EA75-02D4-D8E3-CBCD2824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2696-F881-35CA-CFFB-A9FD322A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7F4-4396-97F1-BBA5-3C9992F6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52210-83EE-37D4-60C2-1FD98899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8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C2F0-40B1-E2E4-41EB-7E845877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43B2F-601E-DE51-73DF-E766D29B6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530A0-554A-B3F4-BAE1-5320BB7E2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63B40-1977-779D-7EC2-6F2ADBA9C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E3163-5F1B-B2A9-A8A7-48B058A3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1320E-041D-6CC7-CF84-C532FF53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F46B-4098-3F6D-A5A6-E71B8116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3B40E-90A8-1AC0-1E3A-572F3DD1A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62AD-1574-599F-1DE9-7BF350B36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67DBD-C96F-50DC-6F99-AB272381B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9201D-E30A-9FFC-2C4F-FF1C48120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CD959-D9B5-BAA3-E384-A58BA38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4A23C-B195-6FC0-A604-090F6020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9CA6F-6663-F2FF-7830-6BB5C94B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4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17AF-323B-428E-2C54-C83B0363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A7F87-7163-9A4C-D6B5-941DD329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E99EA-6513-6DFB-BD7B-46BA07F2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22CCC-601C-4A6B-0585-97C926AA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5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7FC74-08C4-3A30-8311-3BBFE57F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848CD-F7A7-6785-FDF5-69080E35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98A7E-13C5-B16C-26CB-4F5DCCCB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4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CDB6-4C78-2525-5C46-1137C3A7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C756-8701-D3AD-D45E-1BC382F2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6F74-6857-8F54-0ED7-7E32214E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299A5-1957-BCB4-DB39-EDC0C56F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75EB4-A6DE-15D7-9118-039992A0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AF093-5929-4A2C-6D1A-E133963A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8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7E2A-0517-B4D7-A452-B1EB2A1B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A4A26-8614-E4AC-74E5-AF8F270E7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59A0-B36C-602D-15B1-B47271D4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A3D6-1FC4-B1AF-02C7-0F41DE11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54641-076A-C12F-E0EF-3A5B651A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CB71D-3DCE-99ED-4C62-080DA597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6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82C3C-8F2C-CE54-2094-FE7B483A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735" y="156368"/>
            <a:ext cx="10351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F8219-BE44-7AB3-96BC-25784682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189" y="1600862"/>
            <a:ext cx="10329909" cy="459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42F6-2185-D779-9493-2DB6EECBA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46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E1D71-71EC-4E2C-B798-C889596A5C6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6DB6E-7B8D-69BB-83AF-3D54C97EB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574EE-71ED-AB2F-6ABC-CC762889E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32011-7968-4343-9A60-FF4B1AF3FCB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223490-08DA-4C13-92A1-49216C7B0C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5837" cy="819150"/>
          </a:xfrm>
          <a:prstGeom prst="rect">
            <a:avLst/>
          </a:prstGeom>
          <a:noFill/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223490-08DA-4C13-92A1-49216C7B0C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8850"/>
            <a:ext cx="1757779" cy="81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3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" panose="02040604050505020304" pitchFamily="18" charset="0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506D0-CC5E-8F7B-79D6-A18EC4E3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59847-2FDB-B04E-8A38-5E63E527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9488-8A44-2994-1D60-E0BFB7149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A6C39-F090-438D-8837-43C4C4D1DB74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7C32C-6FD3-BF75-08EA-41D7B9820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8F411-A22C-99D4-A369-98863AE4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F200-960E-4E71-AA05-9CD36DC487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8CED4D-C3B2-A906-A94E-A87F52738A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24" y="6261920"/>
            <a:ext cx="1395730" cy="462915"/>
          </a:xfrm>
          <a:prstGeom prst="rect">
            <a:avLst/>
          </a:prstGeom>
          <a:noFill/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A2C7D9-C796-5CD2-C4FE-0428F6804D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395730" cy="462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8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3pPr>
      <a:lvl4pPr marL="16002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4pPr>
      <a:lvl5pPr marL="2057400" indent="-2286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ook Antiqua" panose="02040602050305030304" pitchFamily="18" charset="0"/>
          <a:ea typeface="+mn-ea"/>
          <a:cs typeface="Aharoni" panose="02010803020104030203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6348C-B9B7-E072-2906-E7139601C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8686" y="1498600"/>
            <a:ext cx="4818290" cy="2534582"/>
          </a:xfrm>
        </p:spPr>
        <p:txBody>
          <a:bodyPr>
            <a:normAutofit/>
          </a:bodyPr>
          <a:lstStyle/>
          <a:p>
            <a:pPr algn="r"/>
            <a:r>
              <a:rPr lang="en-GB" sz="7200" b="1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1:</a:t>
            </a:r>
            <a:br>
              <a:rPr lang="en-GB" sz="720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72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4A80-58A2-B41F-1BFD-528AD1D0B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5776" y="3619500"/>
            <a:ext cx="5260975" cy="167921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Assessment—Developing a Shared Understanding of the Organization’s Environment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B7591-E174-45D9-AAD8-79C1422A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383E2A-B816-4E3B-B3E5-FE96002BA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84B916-CB4D-43C2-A9BD-F5C2F9FA2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F88E75-63BE-4838-84A5-C45F377EC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59003A-C3CD-4E9D-A057-5F79D72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34D2648-A050-4B2F-B866-6F9AC8F0C0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7806EE-99C0-43D0-B14B-CC29145800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5DA73E4-27F1-6FA2-CFF9-39671F69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91" y="2824289"/>
            <a:ext cx="4369112" cy="14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BDE9D-B664-3D9A-D93C-921A0E7A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The external analysis focuses 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97383-66B6-E17E-3806-36415CE57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GB" sz="3600" dirty="0"/>
              <a:t>The macro view, including political, economic, regulatory and demographic trends and forces</a:t>
            </a:r>
          </a:p>
          <a:p>
            <a:r>
              <a:rPr lang="en-GB" sz="3600" dirty="0"/>
              <a:t>Trends and forces in the organization’s particular industry and market</a:t>
            </a:r>
          </a:p>
          <a:p>
            <a:r>
              <a:rPr lang="en-GB" sz="3600" dirty="0"/>
              <a:t>Customers’ and stakeholders’ identities and needs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834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BCA20-62BE-BD9D-EC7C-90CE54B3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Task 2: Conduct an Environmental Scan</a:t>
            </a:r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86FC194-482C-0DAA-5E39-95B707980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7" y="976544"/>
            <a:ext cx="6795868" cy="52200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4C4E7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51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A4D4C-65F4-3D96-1C2C-146A8AD4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Summarize SWOT and Other Strategic Assumptions as Enablers &amp; Challenges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78162F5-2886-444A-2613-2B9DBEF2C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7" y="1115568"/>
            <a:ext cx="6795868" cy="48058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3B54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4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5D0D3-4053-4875-1C24-BEBE3BE4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1070360"/>
          </a:xfrm>
        </p:spPr>
        <p:txBody>
          <a:bodyPr anchor="ctr">
            <a:noAutofit/>
          </a:bodyPr>
          <a:lstStyle/>
          <a:p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Task 3: Develop or Revalidate High-level Strategic Elements Characteristics Of Good Mission, Vision &amp; Core Values</a:t>
            </a:r>
            <a:br>
              <a:rPr lang="en-GB" sz="2800" dirty="0">
                <a:solidFill>
                  <a:srgbClr val="FFFFFF"/>
                </a:solidFill>
              </a:rPr>
            </a:br>
            <a:endParaRPr lang="en-GB" sz="28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42FFA5C-A432-CCAB-5FE5-DAA9C3993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92672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2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7C2700E-3F60-45A9-9830-C026BE0B6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graphicEl>
                                              <a:dgm id="{B7C2700E-3F60-45A9-9830-C026BE0B6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graphicEl>
                                              <a:dgm id="{B7C2700E-3F60-45A9-9830-C026BE0B6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C8CB89F-B439-4139-B008-84AEF674B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graphicEl>
                                              <a:dgm id="{1C8CB89F-B439-4139-B008-84AEF674B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graphicEl>
                                              <a:dgm id="{1C8CB89F-B439-4139-B008-84AEF674B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1D9E64D-D606-4620-8F0A-B2680ABF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graphicEl>
                                              <a:dgm id="{B1D9E64D-D606-4620-8F0A-B2680ABF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graphicEl>
                                              <a:dgm id="{B1D9E64D-D606-4620-8F0A-B2680ABF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E32D851-5EED-48EF-A987-F168E4604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graphicEl>
                                              <a:dgm id="{FE32D851-5EED-48EF-A987-F168E4604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graphicEl>
                                              <a:dgm id="{FE32D851-5EED-48EF-A987-F168E4604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5A46112-8AB3-42E0-99CC-B0C62E76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graphicEl>
                                              <a:dgm id="{05A46112-8AB3-42E0-99CC-B0C62E76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graphicEl>
                                              <a:dgm id="{05A46112-8AB3-42E0-99CC-B0C62E76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23B9583-2F22-41AE-9BFB-00868E3FC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graphicEl>
                                              <a:dgm id="{023B9583-2F22-41AE-9BFB-00868E3FC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graphicEl>
                                              <a:dgm id="{023B9583-2F22-41AE-9BFB-00868E3FC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C9EB5F4-E02B-4F2B-9407-E28E01380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graphicEl>
                                              <a:dgm id="{CC9EB5F4-E02B-4F2B-9407-E28E01380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graphicEl>
                                              <a:dgm id="{CC9EB5F4-E02B-4F2B-9407-E28E01380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97F3573-A79C-4404-8BCB-4300D3058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graphicEl>
                                              <a:dgm id="{097F3573-A79C-4404-8BCB-4300D3058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graphicEl>
                                              <a:dgm id="{097F3573-A79C-4404-8BCB-4300D3058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ECA24FB-5907-482C-A13C-5C2210053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graphicEl>
                                              <a:dgm id="{AECA24FB-5907-482C-A13C-5C2210053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graphicEl>
                                              <a:dgm id="{AECA24FB-5907-482C-A13C-5C2210053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29B4-CD9E-F4A9-AE82-6D11AE98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6" y="452842"/>
            <a:ext cx="6976872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1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Develop a Shared Understanding of an Organization’s Mission and Vision</a:t>
            </a:r>
            <a:br>
              <a:rPr lang="en-US" sz="19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9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E03D48-8E6B-EF26-AB6E-E1EBE45B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2150036"/>
            <a:ext cx="10385777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04282-F647-52CD-058A-D4CE746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to avoid during Assessment Step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655F-9078-D683-0392-BA01ED7B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Not taking time to fully understand who the customer is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Using “weasel” words-words that aren’t specific-too much industry jargon or vague sentiments that have no defined meaning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Deploying too many lists and too little analysis (SWOT Analysis)</a:t>
            </a:r>
          </a:p>
          <a:p>
            <a:r>
              <a:rPr lang="en-GB" sz="2400" dirty="0">
                <a:solidFill>
                  <a:srgbClr val="FFFFFF"/>
                </a:solidFill>
              </a:rPr>
              <a:t>Ignoring previous planning and assessment efforts.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Too much “wordsmithing” on mission and vision statements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Not fully engaging employees and external stakeholders in assessment</a:t>
            </a:r>
          </a:p>
          <a:p>
            <a:r>
              <a:rPr lang="en-GB" sz="2400" dirty="0">
                <a:solidFill>
                  <a:srgbClr val="FFFFFF"/>
                </a:solidFill>
              </a:rPr>
              <a:t>Not being transparent</a:t>
            </a:r>
          </a:p>
        </p:txBody>
      </p:sp>
    </p:spTree>
    <p:extLst>
      <p:ext uri="{BB962C8B-B14F-4D97-AF65-F5344CB8AC3E}">
        <p14:creationId xmlns:p14="http://schemas.microsoft.com/office/powerpoint/2010/main" val="500152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82929-57EB-A5FD-2C7D-E55D4AC2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6" y="452842"/>
            <a:ext cx="6976872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Overarching Strategic Result (Goal, Target or Strategic Destination) Can Make a Vision Statement Measurable</a:t>
            </a:r>
            <a:br>
              <a:rPr lang="en-US" sz="1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EB44799-C185-D68C-A030-85B75ED2B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87" y="2150036"/>
            <a:ext cx="950562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0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CC615-8667-4CCE-478B-734D8D48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6" y="452842"/>
            <a:ext cx="6976872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D011-8C35-8BBB-61E0-047525D4F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452842"/>
            <a:ext cx="28895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BE70572A-2B0A-CB6A-928D-53306B87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2880" y="2150036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11E640-DC9A-3B1E-7AA6-FC1F16F8D5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2144"/>
            <a:ext cx="11934825" cy="66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D313-C3DE-72ED-B701-E71CAB25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735" y="156369"/>
            <a:ext cx="10351363" cy="700882"/>
          </a:xfrm>
        </p:spPr>
        <p:txBody>
          <a:bodyPr/>
          <a:lstStyle/>
          <a:p>
            <a:r>
              <a:rPr lang="en-GB" dirty="0"/>
              <a:t>The Nine Steps to Success Framework</a:t>
            </a:r>
          </a:p>
        </p:txBody>
      </p:sp>
      <p:pic>
        <p:nvPicPr>
          <p:cNvPr id="8" name="Content Placeholder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CCE87DB-8EAE-2999-2C3D-5EB63A2EA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085850"/>
            <a:ext cx="10782300" cy="5615781"/>
          </a:xfrm>
        </p:spPr>
      </p:pic>
    </p:spTree>
    <p:extLst>
      <p:ext uri="{BB962C8B-B14F-4D97-AF65-F5344CB8AC3E}">
        <p14:creationId xmlns:p14="http://schemas.microsoft.com/office/powerpoint/2010/main" val="281887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BF13-781F-85A3-D0CD-13D8EF02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>
            <a:normAutofit/>
          </a:bodyPr>
          <a:lstStyle/>
          <a:p>
            <a:br>
              <a:rPr lang="en-GB" sz="3100">
                <a:solidFill>
                  <a:srgbClr val="FFFFFF"/>
                </a:solidFill>
              </a:rPr>
            </a:br>
            <a:r>
              <a:rPr lang="en-GB" sz="3100">
                <a:solidFill>
                  <a:srgbClr val="FFFFFF"/>
                </a:solidFill>
              </a:rPr>
              <a:t>Step One: Assessment</a:t>
            </a:r>
            <a:br>
              <a:rPr lang="en-GB" sz="3100">
                <a:solidFill>
                  <a:srgbClr val="FFFFFF"/>
                </a:solidFill>
              </a:rPr>
            </a:br>
            <a:endParaRPr lang="en-GB" sz="31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C3624-0DDC-F2E5-E043-A1D21F61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2596448"/>
            <a:ext cx="6034514" cy="353139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Learning Objectives</a:t>
            </a:r>
          </a:p>
          <a:p>
            <a:pPr lvl="1"/>
            <a:r>
              <a:rPr lang="en-GB" dirty="0"/>
              <a:t>Understand how to conduct a Balanced Scorecard (BSC) Assessment</a:t>
            </a:r>
          </a:p>
          <a:p>
            <a:pPr lvl="1"/>
            <a:r>
              <a:rPr lang="en-GB" dirty="0"/>
              <a:t>Develop and validate Mission, Vision,  Core Values, Customers and  Stakeholders Identified, and  Organization Enablers and Pains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E462946D-65E2-D73E-3650-C7266059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0011" y="2697448"/>
            <a:ext cx="3493008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076FA-FAD7-E4E1-D80F-DDB2FC05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 Means Understanding the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Organization’s Environment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DF40A50-7392-1DC0-2EB5-B10041C46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7" y="1533718"/>
            <a:ext cx="6795868" cy="37886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45699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40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A4434-012C-8BC2-4465-7E5F4D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br>
              <a:rPr lang="en-GB" sz="3800">
                <a:solidFill>
                  <a:srgbClr val="FFFFFF"/>
                </a:solidFill>
              </a:rPr>
            </a:br>
            <a:r>
              <a:rPr lang="en-GB" sz="3800">
                <a:solidFill>
                  <a:srgbClr val="FFFFFF"/>
                </a:solidFill>
              </a:rPr>
              <a:t>Step One Tasks:</a:t>
            </a:r>
            <a:br>
              <a:rPr lang="en-GB" sz="3800">
                <a:solidFill>
                  <a:srgbClr val="FFFFFF"/>
                </a:solidFill>
              </a:rPr>
            </a:br>
            <a:endParaRPr lang="en-GB" sz="38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97FF04-07D9-ACF9-5B67-27FFE115A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23777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72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C3EDF-7454-1B95-02F5-EA8AFD8C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Task 1: Review Existing High Level Strategic Elements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BA38A59-2013-3D82-8367-0B3E215B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7" y="1376039"/>
            <a:ext cx="6795868" cy="38972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68605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09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4F970-0B44-F3FB-DBCE-ECC8E86E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 &amp; Critique Existing Components</a:t>
            </a:r>
            <a:b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B1FCB94-C2B0-7031-AA0D-5D7D9A0D4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7" y="1115568"/>
            <a:ext cx="6795868" cy="47969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57583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96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5DB35-C7EA-1FF6-D5CC-4FF85B11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GB" sz="3800">
                <a:solidFill>
                  <a:srgbClr val="FFFFFF"/>
                </a:solidFill>
              </a:rPr>
              <a:t>The internal analysis focuses 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B30-7440-0C7F-B679-7CF4B4DB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GB" sz="3200" dirty="0"/>
              <a:t>Culture and performance</a:t>
            </a:r>
          </a:p>
          <a:p>
            <a:r>
              <a:rPr lang="en-GB" sz="3200" dirty="0"/>
              <a:t>Capability for strategic thinking and action</a:t>
            </a:r>
          </a:p>
          <a:p>
            <a:r>
              <a:rPr lang="en-GB" sz="3200" dirty="0"/>
              <a:t>Internal stakeholder groups and their positions</a:t>
            </a:r>
          </a:p>
          <a:p>
            <a:r>
              <a:rPr lang="en-GB" sz="3200" dirty="0"/>
              <a:t>Core competencies and strengths, as well as weaknesses</a:t>
            </a:r>
          </a:p>
          <a:p>
            <a:r>
              <a:rPr lang="en-GB" sz="3200" dirty="0"/>
              <a:t>Communication clarity (or lack thereof)</a:t>
            </a:r>
          </a:p>
          <a:p>
            <a:r>
              <a:rPr lang="en-GB" sz="3200" dirty="0"/>
              <a:t>Employees’ capabilities and capacities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855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493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Century</vt:lpstr>
      <vt:lpstr>Gadugi</vt:lpstr>
      <vt:lpstr>Office Theme</vt:lpstr>
      <vt:lpstr>1_Office Theme</vt:lpstr>
      <vt:lpstr>Step 1: </vt:lpstr>
      <vt:lpstr>PowerPoint Presentation</vt:lpstr>
      <vt:lpstr>The Nine Steps to Success Framework</vt:lpstr>
      <vt:lpstr> Step One: Assessment </vt:lpstr>
      <vt:lpstr>Assessment Means Understanding the Organization’s Environment</vt:lpstr>
      <vt:lpstr> Step One Tasks: </vt:lpstr>
      <vt:lpstr> Task 1: Review Existing High Level Strategic Elements </vt:lpstr>
      <vt:lpstr>Review &amp; Critique Existing Components </vt:lpstr>
      <vt:lpstr>The internal analysis focuses on:</vt:lpstr>
      <vt:lpstr>The external analysis focuses on:</vt:lpstr>
      <vt:lpstr> Task 2: Conduct an Environmental Scan </vt:lpstr>
      <vt:lpstr> Summarize SWOT and Other Strategic Assumptions as Enablers &amp; Challenges </vt:lpstr>
      <vt:lpstr> Task 3: Develop or Revalidate High-level Strategic Elements Characteristics Of Good Mission, Vision &amp; Core Values </vt:lpstr>
      <vt:lpstr> How to Develop a Shared Understanding of an Organization’s Mission and Vision </vt:lpstr>
      <vt:lpstr>What to avoid during Assessment Step</vt:lpstr>
      <vt:lpstr> An Overarching Strategic Result (Goal, Target or Strategic Destination) Can Make a Vision Statement Measurable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 Assessment—Developing a Shared Understanding of the Organization’s Environment </dc:title>
  <dc:creator>Sirengo Maurice</dc:creator>
  <cp:lastModifiedBy>Sirengo Maurice</cp:lastModifiedBy>
  <cp:revision>6</cp:revision>
  <dcterms:created xsi:type="dcterms:W3CDTF">2022-05-24T19:01:04Z</dcterms:created>
  <dcterms:modified xsi:type="dcterms:W3CDTF">2022-08-29T10:24:44Z</dcterms:modified>
</cp:coreProperties>
</file>