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816" r:id="rId2"/>
    <p:sldId id="257" r:id="rId3"/>
    <p:sldId id="258" r:id="rId4"/>
    <p:sldId id="299" r:id="rId5"/>
    <p:sldId id="259" r:id="rId6"/>
    <p:sldId id="367" r:id="rId7"/>
    <p:sldId id="366" r:id="rId8"/>
    <p:sldId id="346" r:id="rId9"/>
    <p:sldId id="817" r:id="rId10"/>
    <p:sldId id="298" r:id="rId11"/>
    <p:sldId id="818" r:id="rId12"/>
    <p:sldId id="368" r:id="rId13"/>
    <p:sldId id="311" r:id="rId14"/>
    <p:sldId id="317" r:id="rId15"/>
    <p:sldId id="315" r:id="rId16"/>
    <p:sldId id="305" r:id="rId1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98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940" y="5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69619B-FD77-43B0-9500-572BE56F4369}"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en-US"/>
        </a:p>
      </dgm:t>
    </dgm:pt>
    <dgm:pt modelId="{593C299D-3590-4783-9851-EAAF88574945}">
      <dgm:prSet phldrT="[Text]"/>
      <dgm:spPr/>
      <dgm:t>
        <a:bodyPr/>
        <a:lstStyle/>
        <a:p>
          <a:r>
            <a:rPr lang="en-US" dirty="0"/>
            <a:t>FIA</a:t>
          </a:r>
        </a:p>
      </dgm:t>
    </dgm:pt>
    <dgm:pt modelId="{7EFC8A06-69EF-4523-A4BA-2BA096CC91D0}" type="parTrans" cxnId="{3F88D95C-72B1-4EF7-A95E-B1F17DA83723}">
      <dgm:prSet/>
      <dgm:spPr/>
      <dgm:t>
        <a:bodyPr/>
        <a:lstStyle/>
        <a:p>
          <a:endParaRPr lang="en-US"/>
        </a:p>
      </dgm:t>
    </dgm:pt>
    <dgm:pt modelId="{FB8DB5B8-99CD-4217-AB02-249A6AD2928D}" type="sibTrans" cxnId="{3F88D95C-72B1-4EF7-A95E-B1F17DA83723}">
      <dgm:prSet/>
      <dgm:spPr/>
      <dgm:t>
        <a:bodyPr/>
        <a:lstStyle/>
        <a:p>
          <a:endParaRPr lang="en-US"/>
        </a:p>
      </dgm:t>
    </dgm:pt>
    <dgm:pt modelId="{9A2B03D7-E66A-4617-BE34-952155BA318F}">
      <dgm:prSet phldrT="[Text]" custT="1"/>
      <dgm:spPr/>
      <dgm:t>
        <a:bodyPr/>
        <a:lstStyle/>
        <a:p>
          <a:r>
            <a:rPr lang="en-US" sz="1300" dirty="0"/>
            <a:t>Advocates</a:t>
          </a:r>
        </a:p>
      </dgm:t>
    </dgm:pt>
    <dgm:pt modelId="{63365225-4DA0-4E73-8F7A-AA7732D907E5}" type="parTrans" cxnId="{A266E0B2-A087-4072-AD85-0F6772D22A77}">
      <dgm:prSet/>
      <dgm:spPr>
        <a:ln>
          <a:headEnd type="triangle"/>
        </a:ln>
      </dgm:spPr>
      <dgm:t>
        <a:bodyPr/>
        <a:lstStyle/>
        <a:p>
          <a:endParaRPr lang="en-US"/>
        </a:p>
      </dgm:t>
    </dgm:pt>
    <dgm:pt modelId="{8D6AA4CC-0129-4072-B8AD-0C34237C561F}" type="sibTrans" cxnId="{A266E0B2-A087-4072-AD85-0F6772D22A77}">
      <dgm:prSet/>
      <dgm:spPr/>
      <dgm:t>
        <a:bodyPr/>
        <a:lstStyle/>
        <a:p>
          <a:endParaRPr lang="en-US"/>
        </a:p>
      </dgm:t>
    </dgm:pt>
    <dgm:pt modelId="{F8BC1DC0-2D65-4CCD-A8AA-4741C9184230}">
      <dgm:prSet phldrT="[Text]" custT="1"/>
      <dgm:spPr/>
      <dgm:t>
        <a:bodyPr/>
        <a:lstStyle/>
        <a:p>
          <a:r>
            <a:rPr lang="en-US" sz="1300" dirty="0"/>
            <a:t>Trust Companies</a:t>
          </a:r>
        </a:p>
      </dgm:t>
    </dgm:pt>
    <dgm:pt modelId="{0ED94654-AB22-4420-ACBD-6A9210024DA9}" type="parTrans" cxnId="{0A89845E-CC74-4151-B4D2-DAB6665C8E38}">
      <dgm:prSet/>
      <dgm:spPr>
        <a:ln>
          <a:headEnd type="triangle"/>
        </a:ln>
      </dgm:spPr>
      <dgm:t>
        <a:bodyPr/>
        <a:lstStyle/>
        <a:p>
          <a:endParaRPr lang="en-US"/>
        </a:p>
      </dgm:t>
    </dgm:pt>
    <dgm:pt modelId="{D6504199-395B-4B12-BD56-9F540DDABC12}" type="sibTrans" cxnId="{0A89845E-CC74-4151-B4D2-DAB6665C8E38}">
      <dgm:prSet/>
      <dgm:spPr/>
      <dgm:t>
        <a:bodyPr/>
        <a:lstStyle/>
        <a:p>
          <a:endParaRPr lang="en-US"/>
        </a:p>
      </dgm:t>
    </dgm:pt>
    <dgm:pt modelId="{B4BDEE2B-0770-4D94-880F-C389879C968F}">
      <dgm:prSet phldrT="[Text]" custT="1"/>
      <dgm:spPr/>
      <dgm:t>
        <a:bodyPr/>
        <a:lstStyle/>
        <a:p>
          <a:endParaRPr lang="en-US" sz="1300" dirty="0"/>
        </a:p>
        <a:p>
          <a:r>
            <a:rPr lang="en-US" sz="1300" dirty="0"/>
            <a:t>Casinos</a:t>
          </a:r>
        </a:p>
        <a:p>
          <a:endParaRPr lang="en-US" sz="1300" dirty="0"/>
        </a:p>
      </dgm:t>
    </dgm:pt>
    <dgm:pt modelId="{EE971348-4B5A-40BF-BBB9-C0E77D86535E}" type="parTrans" cxnId="{47BF13D0-3C65-41A7-8C5F-CAE6C57530A6}">
      <dgm:prSet/>
      <dgm:spPr>
        <a:ln>
          <a:headEnd type="triangle"/>
        </a:ln>
      </dgm:spPr>
      <dgm:t>
        <a:bodyPr/>
        <a:lstStyle/>
        <a:p>
          <a:endParaRPr lang="en-US"/>
        </a:p>
      </dgm:t>
    </dgm:pt>
    <dgm:pt modelId="{5F4E45BB-651F-4035-9B7A-2247AE0C061C}" type="sibTrans" cxnId="{47BF13D0-3C65-41A7-8C5F-CAE6C57530A6}">
      <dgm:prSet/>
      <dgm:spPr/>
      <dgm:t>
        <a:bodyPr/>
        <a:lstStyle/>
        <a:p>
          <a:endParaRPr lang="en-US"/>
        </a:p>
      </dgm:t>
    </dgm:pt>
    <dgm:pt modelId="{23FBFA18-455D-4E19-AA10-C0864D0A28BD}">
      <dgm:prSet phldrT="[Text]" custT="1"/>
      <dgm:spPr/>
      <dgm:t>
        <a:bodyPr/>
        <a:lstStyle/>
        <a:p>
          <a:r>
            <a:rPr lang="en-US" sz="1300" dirty="0"/>
            <a:t>Real Estate Agents</a:t>
          </a:r>
        </a:p>
      </dgm:t>
    </dgm:pt>
    <dgm:pt modelId="{6FA13D3B-6607-4966-90B1-43DFA484AE6B}" type="parTrans" cxnId="{4CDA3638-B582-40E9-850F-7B7EDF7553A7}">
      <dgm:prSet/>
      <dgm:spPr>
        <a:ln>
          <a:headEnd type="triangle"/>
        </a:ln>
      </dgm:spPr>
      <dgm:t>
        <a:bodyPr/>
        <a:lstStyle/>
        <a:p>
          <a:endParaRPr lang="en-US"/>
        </a:p>
      </dgm:t>
    </dgm:pt>
    <dgm:pt modelId="{240B9481-0070-4789-885E-017E19AB7F62}" type="sibTrans" cxnId="{4CDA3638-B582-40E9-850F-7B7EDF7553A7}">
      <dgm:prSet/>
      <dgm:spPr/>
      <dgm:t>
        <a:bodyPr/>
        <a:lstStyle/>
        <a:p>
          <a:endParaRPr lang="en-US"/>
        </a:p>
      </dgm:t>
    </dgm:pt>
    <dgm:pt modelId="{8EF1D26A-153B-4C8B-A65A-78FDB5EFDA62}">
      <dgm:prSet phldrT="[Text]" custT="1"/>
      <dgm:spPr/>
      <dgm:t>
        <a:bodyPr/>
        <a:lstStyle/>
        <a:p>
          <a:r>
            <a:rPr lang="en-US" sz="1300" dirty="0"/>
            <a:t>NGOs, Churches</a:t>
          </a:r>
        </a:p>
      </dgm:t>
    </dgm:pt>
    <dgm:pt modelId="{D0135195-742C-4142-8ECC-5C57D035AADD}" type="parTrans" cxnId="{0714D6BB-610B-429F-8EA9-E0AEE8AF35A8}">
      <dgm:prSet/>
      <dgm:spPr>
        <a:ln>
          <a:headEnd type="triangle"/>
        </a:ln>
      </dgm:spPr>
      <dgm:t>
        <a:bodyPr/>
        <a:lstStyle/>
        <a:p>
          <a:endParaRPr lang="en-US"/>
        </a:p>
      </dgm:t>
    </dgm:pt>
    <dgm:pt modelId="{E73AC62C-2AEC-4059-87AA-D5882CAED10E}" type="sibTrans" cxnId="{0714D6BB-610B-429F-8EA9-E0AEE8AF35A8}">
      <dgm:prSet/>
      <dgm:spPr/>
      <dgm:t>
        <a:bodyPr/>
        <a:lstStyle/>
        <a:p>
          <a:endParaRPr lang="en-US"/>
        </a:p>
      </dgm:t>
    </dgm:pt>
    <dgm:pt modelId="{C1226CBF-550D-4FFF-B657-E79E92A77867}">
      <dgm:prSet phldrT="[Text]" custT="1"/>
      <dgm:spPr/>
      <dgm:t>
        <a:bodyPr/>
        <a:lstStyle/>
        <a:p>
          <a:r>
            <a:rPr lang="en-US" sz="1300" dirty="0"/>
            <a:t>Trust &amp; Company Service Providers</a:t>
          </a:r>
        </a:p>
      </dgm:t>
    </dgm:pt>
    <dgm:pt modelId="{74838D31-8A3B-4CEA-A6E1-DC369B6D491F}" type="parTrans" cxnId="{48E5E489-BD53-4F2D-92FD-76434C2EBA68}">
      <dgm:prSet/>
      <dgm:spPr>
        <a:ln>
          <a:headEnd type="triangle"/>
        </a:ln>
      </dgm:spPr>
      <dgm:t>
        <a:bodyPr/>
        <a:lstStyle/>
        <a:p>
          <a:endParaRPr lang="en-US"/>
        </a:p>
      </dgm:t>
    </dgm:pt>
    <dgm:pt modelId="{06AF1F1E-E250-4A41-89BE-2BECAA3F9EA0}" type="sibTrans" cxnId="{48E5E489-BD53-4F2D-92FD-76434C2EBA68}">
      <dgm:prSet/>
      <dgm:spPr/>
      <dgm:t>
        <a:bodyPr/>
        <a:lstStyle/>
        <a:p>
          <a:endParaRPr lang="en-US"/>
        </a:p>
      </dgm:t>
    </dgm:pt>
    <dgm:pt modelId="{2AB30995-7206-4586-8581-0D1822AE1906}">
      <dgm:prSet phldrT="[Text]" custT="1"/>
      <dgm:spPr/>
      <dgm:t>
        <a:bodyPr/>
        <a:lstStyle/>
        <a:p>
          <a:r>
            <a:rPr lang="en-US" sz="1300" dirty="0"/>
            <a:t>Financial Institutions</a:t>
          </a:r>
        </a:p>
      </dgm:t>
    </dgm:pt>
    <dgm:pt modelId="{CE4C8D34-9CC6-4404-9617-671D7C7D7112}" type="parTrans" cxnId="{53749B4A-5454-4304-9AF1-CBEEC1B4EE14}">
      <dgm:prSet/>
      <dgm:spPr>
        <a:ln>
          <a:headEnd type="triangle"/>
        </a:ln>
      </dgm:spPr>
      <dgm:t>
        <a:bodyPr/>
        <a:lstStyle/>
        <a:p>
          <a:endParaRPr lang="en-US"/>
        </a:p>
      </dgm:t>
    </dgm:pt>
    <dgm:pt modelId="{0284C0BC-135D-408F-ACFD-5184826FF166}" type="sibTrans" cxnId="{53749B4A-5454-4304-9AF1-CBEEC1B4EE14}">
      <dgm:prSet/>
      <dgm:spPr/>
      <dgm:t>
        <a:bodyPr/>
        <a:lstStyle/>
        <a:p>
          <a:endParaRPr lang="en-US"/>
        </a:p>
      </dgm:t>
    </dgm:pt>
    <dgm:pt modelId="{3479F9CB-3CFB-49CA-B304-AAA2ADEA9FAB}">
      <dgm:prSet phldrT="[Text]" custT="1"/>
      <dgm:spPr/>
      <dgm:t>
        <a:bodyPr/>
        <a:lstStyle/>
        <a:p>
          <a:r>
            <a:rPr lang="en-US" sz="1300" dirty="0"/>
            <a:t>Firms Licensed by the CMA</a:t>
          </a:r>
        </a:p>
      </dgm:t>
    </dgm:pt>
    <dgm:pt modelId="{971490F2-343B-4750-9282-B32BA0F2FCC0}" type="parTrans" cxnId="{6366B0D0-584A-40C2-8493-49A642062E47}">
      <dgm:prSet/>
      <dgm:spPr>
        <a:ln>
          <a:headEnd type="triangle"/>
        </a:ln>
      </dgm:spPr>
      <dgm:t>
        <a:bodyPr/>
        <a:lstStyle/>
        <a:p>
          <a:endParaRPr lang="en-US"/>
        </a:p>
      </dgm:t>
    </dgm:pt>
    <dgm:pt modelId="{CCAD58C9-F8F0-4DDA-9406-4289AFDBA3C4}" type="sibTrans" cxnId="{6366B0D0-584A-40C2-8493-49A642062E47}">
      <dgm:prSet/>
      <dgm:spPr/>
      <dgm:t>
        <a:bodyPr/>
        <a:lstStyle/>
        <a:p>
          <a:endParaRPr lang="en-US"/>
        </a:p>
      </dgm:t>
    </dgm:pt>
    <dgm:pt modelId="{BDFC0E2D-1DA5-4CF5-90D5-FEFBC7EA2B11}">
      <dgm:prSet phldrT="[Text]" custT="1"/>
      <dgm:spPr/>
      <dgm:t>
        <a:bodyPr/>
        <a:lstStyle/>
        <a:p>
          <a:r>
            <a:rPr lang="en-US" sz="1300" dirty="0"/>
            <a:t>Insurance Companies</a:t>
          </a:r>
        </a:p>
      </dgm:t>
    </dgm:pt>
    <dgm:pt modelId="{ACEFB9DF-7729-4099-8FB4-34601E528451}" type="parTrans" cxnId="{2273E847-B185-4B9D-97EB-CEEF83C862F0}">
      <dgm:prSet/>
      <dgm:spPr>
        <a:ln>
          <a:headEnd type="triangle"/>
        </a:ln>
      </dgm:spPr>
      <dgm:t>
        <a:bodyPr/>
        <a:lstStyle/>
        <a:p>
          <a:endParaRPr lang="en-US"/>
        </a:p>
      </dgm:t>
    </dgm:pt>
    <dgm:pt modelId="{62D21FC0-0A96-40E2-9CA7-121B74C12ACB}" type="sibTrans" cxnId="{2273E847-B185-4B9D-97EB-CEEF83C862F0}">
      <dgm:prSet/>
      <dgm:spPr/>
      <dgm:t>
        <a:bodyPr/>
        <a:lstStyle/>
        <a:p>
          <a:endParaRPr lang="en-US"/>
        </a:p>
      </dgm:t>
    </dgm:pt>
    <dgm:pt modelId="{27BF9A79-69BA-4ECE-A47D-38ADF7CB4EC1}">
      <dgm:prSet phldrT="[Text]" custT="1"/>
      <dgm:spPr/>
      <dgm:t>
        <a:bodyPr/>
        <a:lstStyle/>
        <a:p>
          <a:r>
            <a:rPr lang="en-US" sz="1300" dirty="0"/>
            <a:t>Registrar of Companies</a:t>
          </a:r>
        </a:p>
      </dgm:t>
    </dgm:pt>
    <dgm:pt modelId="{E4D40846-2924-47AF-B3CA-2638D57AE0DE}" type="parTrans" cxnId="{19FDA5C7-C12E-4BBA-B768-ED245180C32F}">
      <dgm:prSet/>
      <dgm:spPr>
        <a:ln>
          <a:headEnd type="triangle"/>
        </a:ln>
      </dgm:spPr>
      <dgm:t>
        <a:bodyPr/>
        <a:lstStyle/>
        <a:p>
          <a:endParaRPr lang="en-US"/>
        </a:p>
      </dgm:t>
    </dgm:pt>
    <dgm:pt modelId="{E29BA667-21D1-4C97-A913-31389B008B4E}" type="sibTrans" cxnId="{19FDA5C7-C12E-4BBA-B768-ED245180C32F}">
      <dgm:prSet/>
      <dgm:spPr/>
      <dgm:t>
        <a:bodyPr/>
        <a:lstStyle/>
        <a:p>
          <a:endParaRPr lang="en-US"/>
        </a:p>
      </dgm:t>
    </dgm:pt>
    <dgm:pt modelId="{ABE5CC7D-A1E2-46EF-8C12-35C5FFD682B0}">
      <dgm:prSet phldrT="[Text]" custT="1"/>
      <dgm:spPr/>
      <dgm:t>
        <a:bodyPr/>
        <a:lstStyle/>
        <a:p>
          <a:r>
            <a:rPr lang="en-US" sz="1300" dirty="0"/>
            <a:t>Registrars of Land</a:t>
          </a:r>
        </a:p>
      </dgm:t>
    </dgm:pt>
    <dgm:pt modelId="{11E51D7D-5F70-4879-BED0-40B37B784A1E}" type="parTrans" cxnId="{C76FB017-83D0-4FCE-8CF3-DBAAD8B4B2FA}">
      <dgm:prSet/>
      <dgm:spPr>
        <a:ln>
          <a:headEnd type="triangle"/>
        </a:ln>
      </dgm:spPr>
      <dgm:t>
        <a:bodyPr/>
        <a:lstStyle/>
        <a:p>
          <a:endParaRPr lang="en-US"/>
        </a:p>
      </dgm:t>
    </dgm:pt>
    <dgm:pt modelId="{14AE175F-209E-4FCD-B153-0C0E295408E3}" type="sibTrans" cxnId="{C76FB017-83D0-4FCE-8CF3-DBAAD8B4B2FA}">
      <dgm:prSet/>
      <dgm:spPr/>
      <dgm:t>
        <a:bodyPr/>
        <a:lstStyle/>
        <a:p>
          <a:endParaRPr lang="en-US"/>
        </a:p>
      </dgm:t>
    </dgm:pt>
    <dgm:pt modelId="{45037090-778D-4863-9B5C-F00ACE899898}">
      <dgm:prSet phldrT="[Text]" custT="1"/>
      <dgm:spPr/>
      <dgm:t>
        <a:bodyPr/>
        <a:lstStyle/>
        <a:p>
          <a:r>
            <a:rPr lang="en-US" sz="1300" dirty="0"/>
            <a:t>Uganda Investment Authority</a:t>
          </a:r>
        </a:p>
      </dgm:t>
    </dgm:pt>
    <dgm:pt modelId="{16BE6138-DF77-4D83-BFF3-EBE63F35BD02}" type="parTrans" cxnId="{90A2D6F3-BCCF-47AF-B12B-98C704CC025D}">
      <dgm:prSet/>
      <dgm:spPr>
        <a:ln>
          <a:headEnd type="triangle"/>
        </a:ln>
      </dgm:spPr>
      <dgm:t>
        <a:bodyPr/>
        <a:lstStyle/>
        <a:p>
          <a:endParaRPr lang="en-US"/>
        </a:p>
      </dgm:t>
    </dgm:pt>
    <dgm:pt modelId="{131EC77E-B46E-45B0-9433-F014819F1618}" type="sibTrans" cxnId="{90A2D6F3-BCCF-47AF-B12B-98C704CC025D}">
      <dgm:prSet/>
      <dgm:spPr/>
      <dgm:t>
        <a:bodyPr/>
        <a:lstStyle/>
        <a:p>
          <a:endParaRPr lang="en-US"/>
        </a:p>
      </dgm:t>
    </dgm:pt>
    <dgm:pt modelId="{D454F180-9770-49EB-99B9-A3F1F6F8E68E}">
      <dgm:prSet phldrT="[Text]" custT="1"/>
      <dgm:spPr/>
      <dgm:t>
        <a:bodyPr/>
        <a:lstStyle/>
        <a:p>
          <a:r>
            <a:rPr lang="en-US" sz="2000" b="1" i="1" dirty="0"/>
            <a:t>All Licensing Authorities</a:t>
          </a:r>
        </a:p>
      </dgm:t>
    </dgm:pt>
    <dgm:pt modelId="{DAAEA360-69D4-4591-8983-3BBEDD6854C1}" type="parTrans" cxnId="{8B936067-F2D3-4D31-A6B6-D6A50ED5CC1C}">
      <dgm:prSet/>
      <dgm:spPr>
        <a:ln>
          <a:headEnd type="triangle"/>
        </a:ln>
      </dgm:spPr>
      <dgm:t>
        <a:bodyPr/>
        <a:lstStyle/>
        <a:p>
          <a:endParaRPr lang="en-US"/>
        </a:p>
      </dgm:t>
    </dgm:pt>
    <dgm:pt modelId="{A6BF7217-33C9-468B-889C-8B0703150A02}" type="sibTrans" cxnId="{8B936067-F2D3-4D31-A6B6-D6A50ED5CC1C}">
      <dgm:prSet/>
      <dgm:spPr/>
      <dgm:t>
        <a:bodyPr/>
        <a:lstStyle/>
        <a:p>
          <a:endParaRPr lang="en-US"/>
        </a:p>
      </dgm:t>
    </dgm:pt>
    <dgm:pt modelId="{2727F6A7-E3E8-461F-9585-73AEFE287D24}">
      <dgm:prSet phldrT="[Text]" custT="1"/>
      <dgm:spPr/>
      <dgm:t>
        <a:bodyPr/>
        <a:lstStyle/>
        <a:p>
          <a:r>
            <a:rPr lang="en-US" sz="1300" dirty="0"/>
            <a:t>Dealers in Precious Metals &amp; Stones</a:t>
          </a:r>
        </a:p>
      </dgm:t>
    </dgm:pt>
    <dgm:pt modelId="{862B8230-A824-4515-890E-C85B97B81F1C}" type="parTrans" cxnId="{184C2178-4933-4FA7-802E-02D513F3C1E9}">
      <dgm:prSet/>
      <dgm:spPr>
        <a:ln>
          <a:headEnd type="triangle"/>
        </a:ln>
      </dgm:spPr>
      <dgm:t>
        <a:bodyPr/>
        <a:lstStyle/>
        <a:p>
          <a:endParaRPr lang="en-US"/>
        </a:p>
      </dgm:t>
    </dgm:pt>
    <dgm:pt modelId="{2175CE33-1853-427E-A24D-75FF68DA9D19}" type="sibTrans" cxnId="{184C2178-4933-4FA7-802E-02D513F3C1E9}">
      <dgm:prSet/>
      <dgm:spPr/>
      <dgm:t>
        <a:bodyPr/>
        <a:lstStyle/>
        <a:p>
          <a:endParaRPr lang="en-US"/>
        </a:p>
      </dgm:t>
    </dgm:pt>
    <dgm:pt modelId="{E4A6E995-E260-4A44-8ACD-768E7ECB8C14}" type="pres">
      <dgm:prSet presAssocID="{6B69619B-FD77-43B0-9500-572BE56F4369}" presName="cycle" presStyleCnt="0">
        <dgm:presLayoutVars>
          <dgm:chMax val="1"/>
          <dgm:dir/>
          <dgm:animLvl val="ctr"/>
          <dgm:resizeHandles val="exact"/>
        </dgm:presLayoutVars>
      </dgm:prSet>
      <dgm:spPr/>
    </dgm:pt>
    <dgm:pt modelId="{E4CB6327-84B7-4E89-B609-0CA62C805539}" type="pres">
      <dgm:prSet presAssocID="{593C299D-3590-4783-9851-EAAF88574945}" presName="centerShape" presStyleLbl="node0" presStyleIdx="0" presStyleCnt="1"/>
      <dgm:spPr/>
    </dgm:pt>
    <dgm:pt modelId="{BE7B15C8-6FCE-4946-AEC4-A2F69AF7DBEA}" type="pres">
      <dgm:prSet presAssocID="{63365225-4DA0-4E73-8F7A-AA7732D907E5}" presName="Name9" presStyleLbl="parChTrans1D2" presStyleIdx="0" presStyleCnt="14"/>
      <dgm:spPr/>
    </dgm:pt>
    <dgm:pt modelId="{14D31557-B7F8-4656-B9C6-A4846C7F7A22}" type="pres">
      <dgm:prSet presAssocID="{63365225-4DA0-4E73-8F7A-AA7732D907E5}" presName="connTx" presStyleLbl="parChTrans1D2" presStyleIdx="0" presStyleCnt="14"/>
      <dgm:spPr/>
    </dgm:pt>
    <dgm:pt modelId="{84DEE450-6916-478C-B751-060767424555}" type="pres">
      <dgm:prSet presAssocID="{9A2B03D7-E66A-4617-BE34-952155BA318F}" presName="node" presStyleLbl="node1" presStyleIdx="0" presStyleCnt="14" custScaleX="132664">
        <dgm:presLayoutVars>
          <dgm:bulletEnabled val="1"/>
        </dgm:presLayoutVars>
      </dgm:prSet>
      <dgm:spPr/>
    </dgm:pt>
    <dgm:pt modelId="{87D3D334-AFAE-47FF-AF71-6F75081000B1}" type="pres">
      <dgm:prSet presAssocID="{0ED94654-AB22-4420-ACBD-6A9210024DA9}" presName="Name9" presStyleLbl="parChTrans1D2" presStyleIdx="1" presStyleCnt="14"/>
      <dgm:spPr/>
    </dgm:pt>
    <dgm:pt modelId="{DD7C133B-128A-44B8-BC35-6D7AE2EAB567}" type="pres">
      <dgm:prSet presAssocID="{0ED94654-AB22-4420-ACBD-6A9210024DA9}" presName="connTx" presStyleLbl="parChTrans1D2" presStyleIdx="1" presStyleCnt="14"/>
      <dgm:spPr/>
    </dgm:pt>
    <dgm:pt modelId="{5AA4C8BD-A1DC-4F84-82F4-5A57C0904C5F}" type="pres">
      <dgm:prSet presAssocID="{F8BC1DC0-2D65-4CCD-A8AA-4741C9184230}" presName="node" presStyleLbl="node1" presStyleIdx="1" presStyleCnt="14" custScaleX="139736">
        <dgm:presLayoutVars>
          <dgm:bulletEnabled val="1"/>
        </dgm:presLayoutVars>
      </dgm:prSet>
      <dgm:spPr/>
    </dgm:pt>
    <dgm:pt modelId="{D292BF48-0C2E-4AD7-8A94-BC590C049F1D}" type="pres">
      <dgm:prSet presAssocID="{EE971348-4B5A-40BF-BBB9-C0E77D86535E}" presName="Name9" presStyleLbl="parChTrans1D2" presStyleIdx="2" presStyleCnt="14"/>
      <dgm:spPr/>
    </dgm:pt>
    <dgm:pt modelId="{F0ACBFC1-FFF5-4478-BBBB-3B2DA550F266}" type="pres">
      <dgm:prSet presAssocID="{EE971348-4B5A-40BF-BBB9-C0E77D86535E}" presName="connTx" presStyleLbl="parChTrans1D2" presStyleIdx="2" presStyleCnt="14"/>
      <dgm:spPr/>
    </dgm:pt>
    <dgm:pt modelId="{F02498B3-98AB-4255-AE6D-54EBC53E2F84}" type="pres">
      <dgm:prSet presAssocID="{B4BDEE2B-0770-4D94-880F-C389879C968F}" presName="node" presStyleLbl="node1" presStyleIdx="2" presStyleCnt="14" custScaleX="117637" custScaleY="80018">
        <dgm:presLayoutVars>
          <dgm:bulletEnabled val="1"/>
        </dgm:presLayoutVars>
      </dgm:prSet>
      <dgm:spPr/>
    </dgm:pt>
    <dgm:pt modelId="{F0209B83-4A88-4A5B-BD94-10F0AA97EEC3}" type="pres">
      <dgm:prSet presAssocID="{6FA13D3B-6607-4966-90B1-43DFA484AE6B}" presName="Name9" presStyleLbl="parChTrans1D2" presStyleIdx="3" presStyleCnt="14"/>
      <dgm:spPr/>
    </dgm:pt>
    <dgm:pt modelId="{DC504108-DCCF-4DD1-9D3F-593986422529}" type="pres">
      <dgm:prSet presAssocID="{6FA13D3B-6607-4966-90B1-43DFA484AE6B}" presName="connTx" presStyleLbl="parChTrans1D2" presStyleIdx="3" presStyleCnt="14"/>
      <dgm:spPr/>
    </dgm:pt>
    <dgm:pt modelId="{2B923433-E4D8-482C-9E9D-E916A8F46530}" type="pres">
      <dgm:prSet presAssocID="{23FBFA18-455D-4E19-AA10-C0864D0A28BD}" presName="node" presStyleLbl="node1" presStyleIdx="3" presStyleCnt="14" custScaleX="157247">
        <dgm:presLayoutVars>
          <dgm:bulletEnabled val="1"/>
        </dgm:presLayoutVars>
      </dgm:prSet>
      <dgm:spPr/>
    </dgm:pt>
    <dgm:pt modelId="{7F2AFBE7-CC91-4D54-BE43-D13D100D8870}" type="pres">
      <dgm:prSet presAssocID="{862B8230-A824-4515-890E-C85B97B81F1C}" presName="Name9" presStyleLbl="parChTrans1D2" presStyleIdx="4" presStyleCnt="14"/>
      <dgm:spPr/>
    </dgm:pt>
    <dgm:pt modelId="{5FA55A77-4D8B-450A-8501-50AA62399710}" type="pres">
      <dgm:prSet presAssocID="{862B8230-A824-4515-890E-C85B97B81F1C}" presName="connTx" presStyleLbl="parChTrans1D2" presStyleIdx="4" presStyleCnt="14"/>
      <dgm:spPr/>
    </dgm:pt>
    <dgm:pt modelId="{97C93E8D-6AEB-499F-932E-393EAC956A5C}" type="pres">
      <dgm:prSet presAssocID="{2727F6A7-E3E8-461F-9585-73AEFE287D24}" presName="node" presStyleLbl="node1" presStyleIdx="4" presStyleCnt="14" custScaleX="206152" custScaleY="121492">
        <dgm:presLayoutVars>
          <dgm:bulletEnabled val="1"/>
        </dgm:presLayoutVars>
      </dgm:prSet>
      <dgm:spPr/>
    </dgm:pt>
    <dgm:pt modelId="{F91A4247-9EDA-4D7E-BE0E-FC29A854AB13}" type="pres">
      <dgm:prSet presAssocID="{74838D31-8A3B-4CEA-A6E1-DC369B6D491F}" presName="Name9" presStyleLbl="parChTrans1D2" presStyleIdx="5" presStyleCnt="14"/>
      <dgm:spPr/>
    </dgm:pt>
    <dgm:pt modelId="{107AFAC6-870C-4883-8DA9-D1D8A5128F00}" type="pres">
      <dgm:prSet presAssocID="{74838D31-8A3B-4CEA-A6E1-DC369B6D491F}" presName="connTx" presStyleLbl="parChTrans1D2" presStyleIdx="5" presStyleCnt="14"/>
      <dgm:spPr/>
    </dgm:pt>
    <dgm:pt modelId="{2551D8C4-5595-4D32-AEC2-9F4C6449A4A7}" type="pres">
      <dgm:prSet presAssocID="{C1226CBF-550D-4FFF-B657-E79E92A77867}" presName="node" presStyleLbl="node1" presStyleIdx="5" presStyleCnt="14" custScaleX="176584">
        <dgm:presLayoutVars>
          <dgm:bulletEnabled val="1"/>
        </dgm:presLayoutVars>
      </dgm:prSet>
      <dgm:spPr/>
    </dgm:pt>
    <dgm:pt modelId="{1E0EF00E-AFB6-4056-8930-312E8DBB6595}" type="pres">
      <dgm:prSet presAssocID="{CE4C8D34-9CC6-4404-9617-671D7C7D7112}" presName="Name9" presStyleLbl="parChTrans1D2" presStyleIdx="6" presStyleCnt="14"/>
      <dgm:spPr/>
    </dgm:pt>
    <dgm:pt modelId="{D10F9E25-741E-484D-818A-65931E3D2A23}" type="pres">
      <dgm:prSet presAssocID="{CE4C8D34-9CC6-4404-9617-671D7C7D7112}" presName="connTx" presStyleLbl="parChTrans1D2" presStyleIdx="6" presStyleCnt="14"/>
      <dgm:spPr/>
    </dgm:pt>
    <dgm:pt modelId="{2AB7C26A-FC6C-4701-A6A0-5048771A67EA}" type="pres">
      <dgm:prSet presAssocID="{2AB30995-7206-4586-8581-0D1822AE1906}" presName="node" presStyleLbl="node1" presStyleIdx="6" presStyleCnt="14" custScaleX="142757">
        <dgm:presLayoutVars>
          <dgm:bulletEnabled val="1"/>
        </dgm:presLayoutVars>
      </dgm:prSet>
      <dgm:spPr/>
    </dgm:pt>
    <dgm:pt modelId="{A2680ACF-9547-46E8-AC2D-5305683A596C}" type="pres">
      <dgm:prSet presAssocID="{971490F2-343B-4750-9282-B32BA0F2FCC0}" presName="Name9" presStyleLbl="parChTrans1D2" presStyleIdx="7" presStyleCnt="14"/>
      <dgm:spPr/>
    </dgm:pt>
    <dgm:pt modelId="{3F7B9685-7F54-405A-8113-F4E8C9436C03}" type="pres">
      <dgm:prSet presAssocID="{971490F2-343B-4750-9282-B32BA0F2FCC0}" presName="connTx" presStyleLbl="parChTrans1D2" presStyleIdx="7" presStyleCnt="14"/>
      <dgm:spPr/>
    </dgm:pt>
    <dgm:pt modelId="{E3CD8402-EED9-4D8C-85C3-383B14997C2A}" type="pres">
      <dgm:prSet presAssocID="{3479F9CB-3CFB-49CA-B304-AAA2ADEA9FAB}" presName="node" presStyleLbl="node1" presStyleIdx="7" presStyleCnt="14" custScaleX="119453" custScaleY="155330">
        <dgm:presLayoutVars>
          <dgm:bulletEnabled val="1"/>
        </dgm:presLayoutVars>
      </dgm:prSet>
      <dgm:spPr/>
    </dgm:pt>
    <dgm:pt modelId="{43298032-504E-4136-8C45-9C0DF36E7C46}" type="pres">
      <dgm:prSet presAssocID="{ACEFB9DF-7729-4099-8FB4-34601E528451}" presName="Name9" presStyleLbl="parChTrans1D2" presStyleIdx="8" presStyleCnt="14"/>
      <dgm:spPr/>
    </dgm:pt>
    <dgm:pt modelId="{67AB5528-3D33-42CF-B28B-20C4833F183E}" type="pres">
      <dgm:prSet presAssocID="{ACEFB9DF-7729-4099-8FB4-34601E528451}" presName="connTx" presStyleLbl="parChTrans1D2" presStyleIdx="8" presStyleCnt="14"/>
      <dgm:spPr/>
    </dgm:pt>
    <dgm:pt modelId="{1CC82EE5-AF9F-48D8-AB90-C778BBEE0C8C}" type="pres">
      <dgm:prSet presAssocID="{BDFC0E2D-1DA5-4CF5-90D5-FEFBC7EA2B11}" presName="node" presStyleLbl="node1" presStyleIdx="8" presStyleCnt="14" custScaleX="162972">
        <dgm:presLayoutVars>
          <dgm:bulletEnabled val="1"/>
        </dgm:presLayoutVars>
      </dgm:prSet>
      <dgm:spPr/>
    </dgm:pt>
    <dgm:pt modelId="{EFC2D329-601B-434F-A21F-07BF30B3666B}" type="pres">
      <dgm:prSet presAssocID="{E4D40846-2924-47AF-B3CA-2638D57AE0DE}" presName="Name9" presStyleLbl="parChTrans1D2" presStyleIdx="9" presStyleCnt="14"/>
      <dgm:spPr/>
    </dgm:pt>
    <dgm:pt modelId="{D9A5C724-AFC9-4A75-AA0B-D4D85177C7C9}" type="pres">
      <dgm:prSet presAssocID="{E4D40846-2924-47AF-B3CA-2638D57AE0DE}" presName="connTx" presStyleLbl="parChTrans1D2" presStyleIdx="9" presStyleCnt="14"/>
      <dgm:spPr/>
    </dgm:pt>
    <dgm:pt modelId="{809B0788-A665-4D28-8DDF-1890F275FEB7}" type="pres">
      <dgm:prSet presAssocID="{27BF9A79-69BA-4ECE-A47D-38ADF7CB4EC1}" presName="node" presStyleLbl="node1" presStyleIdx="9" presStyleCnt="14" custScaleX="251646" custScaleY="80988">
        <dgm:presLayoutVars>
          <dgm:bulletEnabled val="1"/>
        </dgm:presLayoutVars>
      </dgm:prSet>
      <dgm:spPr/>
    </dgm:pt>
    <dgm:pt modelId="{4023B396-9770-4972-9B42-0606990245D2}" type="pres">
      <dgm:prSet presAssocID="{11E51D7D-5F70-4879-BED0-40B37B784A1E}" presName="Name9" presStyleLbl="parChTrans1D2" presStyleIdx="10" presStyleCnt="14"/>
      <dgm:spPr/>
    </dgm:pt>
    <dgm:pt modelId="{22D87FBF-A8B7-41F7-B22E-F4DAF7DBE825}" type="pres">
      <dgm:prSet presAssocID="{11E51D7D-5F70-4879-BED0-40B37B784A1E}" presName="connTx" presStyleLbl="parChTrans1D2" presStyleIdx="10" presStyleCnt="14"/>
      <dgm:spPr/>
    </dgm:pt>
    <dgm:pt modelId="{37CB9B24-74A8-4C1B-A7A3-70B3522AEAD3}" type="pres">
      <dgm:prSet presAssocID="{ABE5CC7D-A1E2-46EF-8C12-35C5FFD682B0}" presName="node" presStyleLbl="node1" presStyleIdx="10" presStyleCnt="14" custScaleX="177342">
        <dgm:presLayoutVars>
          <dgm:bulletEnabled val="1"/>
        </dgm:presLayoutVars>
      </dgm:prSet>
      <dgm:spPr/>
    </dgm:pt>
    <dgm:pt modelId="{B90D67B1-EF8B-462B-AE31-36249F80056C}" type="pres">
      <dgm:prSet presAssocID="{16BE6138-DF77-4D83-BFF3-EBE63F35BD02}" presName="Name9" presStyleLbl="parChTrans1D2" presStyleIdx="11" presStyleCnt="14"/>
      <dgm:spPr/>
    </dgm:pt>
    <dgm:pt modelId="{B831B418-8A00-4467-95D1-C00A1C3B932C}" type="pres">
      <dgm:prSet presAssocID="{16BE6138-DF77-4D83-BFF3-EBE63F35BD02}" presName="connTx" presStyleLbl="parChTrans1D2" presStyleIdx="11" presStyleCnt="14"/>
      <dgm:spPr/>
    </dgm:pt>
    <dgm:pt modelId="{E73BA237-1E8D-4EAC-A3AE-EDC4AD5081DE}" type="pres">
      <dgm:prSet presAssocID="{45037090-778D-4863-9B5C-F00ACE899898}" presName="node" presStyleLbl="node1" presStyleIdx="11" presStyleCnt="14" custScaleX="238824">
        <dgm:presLayoutVars>
          <dgm:bulletEnabled val="1"/>
        </dgm:presLayoutVars>
      </dgm:prSet>
      <dgm:spPr/>
    </dgm:pt>
    <dgm:pt modelId="{14DFC662-1553-4DA6-BD70-4243540120D2}" type="pres">
      <dgm:prSet presAssocID="{DAAEA360-69D4-4591-8983-3BBEDD6854C1}" presName="Name9" presStyleLbl="parChTrans1D2" presStyleIdx="12" presStyleCnt="14"/>
      <dgm:spPr/>
    </dgm:pt>
    <dgm:pt modelId="{243A8082-A30E-4928-8FE9-8BFF9EAA575B}" type="pres">
      <dgm:prSet presAssocID="{DAAEA360-69D4-4591-8983-3BBEDD6854C1}" presName="connTx" presStyleLbl="parChTrans1D2" presStyleIdx="12" presStyleCnt="14"/>
      <dgm:spPr/>
    </dgm:pt>
    <dgm:pt modelId="{736FBA8B-A2B9-4085-A4AB-DC083694CAE4}" type="pres">
      <dgm:prSet presAssocID="{D454F180-9770-49EB-99B9-A3F1F6F8E68E}" presName="node" presStyleLbl="node1" presStyleIdx="12" presStyleCnt="14" custScaleX="336392">
        <dgm:presLayoutVars>
          <dgm:bulletEnabled val="1"/>
        </dgm:presLayoutVars>
      </dgm:prSet>
      <dgm:spPr/>
    </dgm:pt>
    <dgm:pt modelId="{2685A659-8220-487D-9AF3-DF5A69A9D746}" type="pres">
      <dgm:prSet presAssocID="{D0135195-742C-4142-8ECC-5C57D035AADD}" presName="Name9" presStyleLbl="parChTrans1D2" presStyleIdx="13" presStyleCnt="14"/>
      <dgm:spPr/>
    </dgm:pt>
    <dgm:pt modelId="{7FA21A84-4B61-4A8E-8FB1-DFCFBD65E1D1}" type="pres">
      <dgm:prSet presAssocID="{D0135195-742C-4142-8ECC-5C57D035AADD}" presName="connTx" presStyleLbl="parChTrans1D2" presStyleIdx="13" presStyleCnt="14"/>
      <dgm:spPr/>
    </dgm:pt>
    <dgm:pt modelId="{912FD3F3-12E2-47FA-99E6-5FC04A5F9905}" type="pres">
      <dgm:prSet presAssocID="{8EF1D26A-153B-4C8B-A65A-78FDB5EFDA62}" presName="node" presStyleLbl="node1" presStyleIdx="13" presStyleCnt="14" custScaleX="128450">
        <dgm:presLayoutVars>
          <dgm:bulletEnabled val="1"/>
        </dgm:presLayoutVars>
      </dgm:prSet>
      <dgm:spPr/>
    </dgm:pt>
  </dgm:ptLst>
  <dgm:cxnLst>
    <dgm:cxn modelId="{C4695609-4F44-405A-A744-B79C092F00DF}" type="presOf" srcId="{F8BC1DC0-2D65-4CCD-A8AA-4741C9184230}" destId="{5AA4C8BD-A1DC-4F84-82F4-5A57C0904C5F}" srcOrd="0" destOrd="0" presId="urn:microsoft.com/office/officeart/2005/8/layout/radial1"/>
    <dgm:cxn modelId="{D6E55C0A-A667-4C05-BDE2-52475F47D0D3}" type="presOf" srcId="{971490F2-343B-4750-9282-B32BA0F2FCC0}" destId="{3F7B9685-7F54-405A-8113-F4E8C9436C03}" srcOrd="1" destOrd="0" presId="urn:microsoft.com/office/officeart/2005/8/layout/radial1"/>
    <dgm:cxn modelId="{B3854611-4EC3-47BD-AF74-6C9C16B4A6FF}" type="presOf" srcId="{11E51D7D-5F70-4879-BED0-40B37B784A1E}" destId="{22D87FBF-A8B7-41F7-B22E-F4DAF7DBE825}" srcOrd="1" destOrd="0" presId="urn:microsoft.com/office/officeart/2005/8/layout/radial1"/>
    <dgm:cxn modelId="{6FE63615-BBDC-42EA-A52D-99909D614EF9}" type="presOf" srcId="{862B8230-A824-4515-890E-C85B97B81F1C}" destId="{7F2AFBE7-CC91-4D54-BE43-D13D100D8870}" srcOrd="0" destOrd="0" presId="urn:microsoft.com/office/officeart/2005/8/layout/radial1"/>
    <dgm:cxn modelId="{9E9C1316-E996-46BA-B61A-703244598922}" type="presOf" srcId="{8EF1D26A-153B-4C8B-A65A-78FDB5EFDA62}" destId="{912FD3F3-12E2-47FA-99E6-5FC04A5F9905}" srcOrd="0" destOrd="0" presId="urn:microsoft.com/office/officeart/2005/8/layout/radial1"/>
    <dgm:cxn modelId="{C76FB017-83D0-4FCE-8CF3-DBAAD8B4B2FA}" srcId="{593C299D-3590-4783-9851-EAAF88574945}" destId="{ABE5CC7D-A1E2-46EF-8C12-35C5FFD682B0}" srcOrd="10" destOrd="0" parTransId="{11E51D7D-5F70-4879-BED0-40B37B784A1E}" sibTransId="{14AE175F-209E-4FCD-B153-0C0E295408E3}"/>
    <dgm:cxn modelId="{1DAE2D1A-F90E-417D-9E3A-472EF7B684DF}" type="presOf" srcId="{D454F180-9770-49EB-99B9-A3F1F6F8E68E}" destId="{736FBA8B-A2B9-4085-A4AB-DC083694CAE4}" srcOrd="0" destOrd="0" presId="urn:microsoft.com/office/officeart/2005/8/layout/radial1"/>
    <dgm:cxn modelId="{C84D4022-B9E4-4E78-BF18-2EBA944FAFDA}" type="presOf" srcId="{ACEFB9DF-7729-4099-8FB4-34601E528451}" destId="{67AB5528-3D33-42CF-B28B-20C4833F183E}" srcOrd="1" destOrd="0" presId="urn:microsoft.com/office/officeart/2005/8/layout/radial1"/>
    <dgm:cxn modelId="{66E2FE30-3F6F-4D4B-8B78-91CD1DB71CE7}" type="presOf" srcId="{27BF9A79-69BA-4ECE-A47D-38ADF7CB4EC1}" destId="{809B0788-A665-4D28-8DDF-1890F275FEB7}" srcOrd="0" destOrd="0" presId="urn:microsoft.com/office/officeart/2005/8/layout/radial1"/>
    <dgm:cxn modelId="{4CDA3638-B582-40E9-850F-7B7EDF7553A7}" srcId="{593C299D-3590-4783-9851-EAAF88574945}" destId="{23FBFA18-455D-4E19-AA10-C0864D0A28BD}" srcOrd="3" destOrd="0" parTransId="{6FA13D3B-6607-4966-90B1-43DFA484AE6B}" sibTransId="{240B9481-0070-4789-885E-017E19AB7F62}"/>
    <dgm:cxn modelId="{9ADEE43B-4847-46F3-8222-419C47C1D750}" type="presOf" srcId="{63365225-4DA0-4E73-8F7A-AA7732D907E5}" destId="{14D31557-B7F8-4656-B9C6-A4846C7F7A22}" srcOrd="1" destOrd="0" presId="urn:microsoft.com/office/officeart/2005/8/layout/radial1"/>
    <dgm:cxn modelId="{3F88D95C-72B1-4EF7-A95E-B1F17DA83723}" srcId="{6B69619B-FD77-43B0-9500-572BE56F4369}" destId="{593C299D-3590-4783-9851-EAAF88574945}" srcOrd="0" destOrd="0" parTransId="{7EFC8A06-69EF-4523-A4BA-2BA096CC91D0}" sibTransId="{FB8DB5B8-99CD-4217-AB02-249A6AD2928D}"/>
    <dgm:cxn modelId="{0A89845E-CC74-4151-B4D2-DAB6665C8E38}" srcId="{593C299D-3590-4783-9851-EAAF88574945}" destId="{F8BC1DC0-2D65-4CCD-A8AA-4741C9184230}" srcOrd="1" destOrd="0" parTransId="{0ED94654-AB22-4420-ACBD-6A9210024DA9}" sibTransId="{D6504199-395B-4B12-BD56-9F540DDABC12}"/>
    <dgm:cxn modelId="{8B936067-F2D3-4D31-A6B6-D6A50ED5CC1C}" srcId="{593C299D-3590-4783-9851-EAAF88574945}" destId="{D454F180-9770-49EB-99B9-A3F1F6F8E68E}" srcOrd="12" destOrd="0" parTransId="{DAAEA360-69D4-4591-8983-3BBEDD6854C1}" sibTransId="{A6BF7217-33C9-468B-889C-8B0703150A02}"/>
    <dgm:cxn modelId="{2273E847-B185-4B9D-97EB-CEEF83C862F0}" srcId="{593C299D-3590-4783-9851-EAAF88574945}" destId="{BDFC0E2D-1DA5-4CF5-90D5-FEFBC7EA2B11}" srcOrd="8" destOrd="0" parTransId="{ACEFB9DF-7729-4099-8FB4-34601E528451}" sibTransId="{62D21FC0-0A96-40E2-9CA7-121B74C12ACB}"/>
    <dgm:cxn modelId="{8331444A-94B4-435C-AD35-344A1939BF94}" type="presOf" srcId="{862B8230-A824-4515-890E-C85B97B81F1C}" destId="{5FA55A77-4D8B-450A-8501-50AA62399710}" srcOrd="1" destOrd="0" presId="urn:microsoft.com/office/officeart/2005/8/layout/radial1"/>
    <dgm:cxn modelId="{3773456A-E7B6-4972-9BB3-917C2CFC4142}" type="presOf" srcId="{74838D31-8A3B-4CEA-A6E1-DC369B6D491F}" destId="{107AFAC6-870C-4883-8DA9-D1D8A5128F00}" srcOrd="1" destOrd="0" presId="urn:microsoft.com/office/officeart/2005/8/layout/radial1"/>
    <dgm:cxn modelId="{53749B4A-5454-4304-9AF1-CBEEC1B4EE14}" srcId="{593C299D-3590-4783-9851-EAAF88574945}" destId="{2AB30995-7206-4586-8581-0D1822AE1906}" srcOrd="6" destOrd="0" parTransId="{CE4C8D34-9CC6-4404-9617-671D7C7D7112}" sibTransId="{0284C0BC-135D-408F-ACFD-5184826FF166}"/>
    <dgm:cxn modelId="{4F4E826B-AB9C-4016-9539-8D3BF8AF57E3}" type="presOf" srcId="{B4BDEE2B-0770-4D94-880F-C389879C968F}" destId="{F02498B3-98AB-4255-AE6D-54EBC53E2F84}" srcOrd="0" destOrd="0" presId="urn:microsoft.com/office/officeart/2005/8/layout/radial1"/>
    <dgm:cxn modelId="{3A265C4C-9980-4D70-8F5C-2F43875E6818}" type="presOf" srcId="{593C299D-3590-4783-9851-EAAF88574945}" destId="{E4CB6327-84B7-4E89-B609-0CA62C805539}" srcOrd="0" destOrd="0" presId="urn:microsoft.com/office/officeart/2005/8/layout/radial1"/>
    <dgm:cxn modelId="{8295A24E-3385-468D-BDC9-A2E68D47FBCD}" type="presOf" srcId="{11E51D7D-5F70-4879-BED0-40B37B784A1E}" destId="{4023B396-9770-4972-9B42-0606990245D2}" srcOrd="0" destOrd="0" presId="urn:microsoft.com/office/officeart/2005/8/layout/radial1"/>
    <dgm:cxn modelId="{DB82646F-E40E-4CDC-9AE9-A8F8617C400D}" type="presOf" srcId="{9A2B03D7-E66A-4617-BE34-952155BA318F}" destId="{84DEE450-6916-478C-B751-060767424555}" srcOrd="0" destOrd="0" presId="urn:microsoft.com/office/officeart/2005/8/layout/radial1"/>
    <dgm:cxn modelId="{00261751-BD17-42B8-BFF9-CE62DA6CE53B}" type="presOf" srcId="{E4D40846-2924-47AF-B3CA-2638D57AE0DE}" destId="{D9A5C724-AFC9-4A75-AA0B-D4D85177C7C9}" srcOrd="1" destOrd="0" presId="urn:microsoft.com/office/officeart/2005/8/layout/radial1"/>
    <dgm:cxn modelId="{AA6C7574-4062-4637-A7E5-FC398E363084}" type="presOf" srcId="{0ED94654-AB22-4420-ACBD-6A9210024DA9}" destId="{87D3D334-AFAE-47FF-AF71-6F75081000B1}" srcOrd="0" destOrd="0" presId="urn:microsoft.com/office/officeart/2005/8/layout/radial1"/>
    <dgm:cxn modelId="{184C2178-4933-4FA7-802E-02D513F3C1E9}" srcId="{593C299D-3590-4783-9851-EAAF88574945}" destId="{2727F6A7-E3E8-461F-9585-73AEFE287D24}" srcOrd="4" destOrd="0" parTransId="{862B8230-A824-4515-890E-C85B97B81F1C}" sibTransId="{2175CE33-1853-427E-A24D-75FF68DA9D19}"/>
    <dgm:cxn modelId="{29A1707B-53ED-4929-BCFD-BE0D1B03F507}" type="presOf" srcId="{2AB30995-7206-4586-8581-0D1822AE1906}" destId="{2AB7C26A-FC6C-4701-A6A0-5048771A67EA}" srcOrd="0" destOrd="0" presId="urn:microsoft.com/office/officeart/2005/8/layout/radial1"/>
    <dgm:cxn modelId="{E40CDD7B-3C41-4F57-AD43-5AA1CC0A9AF7}" type="presOf" srcId="{23FBFA18-455D-4E19-AA10-C0864D0A28BD}" destId="{2B923433-E4D8-482C-9E9D-E916A8F46530}" srcOrd="0" destOrd="0" presId="urn:microsoft.com/office/officeart/2005/8/layout/radial1"/>
    <dgm:cxn modelId="{6D04D582-A29E-4C93-B8D8-D07665E6C4AD}" type="presOf" srcId="{CE4C8D34-9CC6-4404-9617-671D7C7D7112}" destId="{D10F9E25-741E-484D-818A-65931E3D2A23}" srcOrd="1" destOrd="0" presId="urn:microsoft.com/office/officeart/2005/8/layout/radial1"/>
    <dgm:cxn modelId="{F8CD8A85-095C-41B2-B78D-5FC6A872928B}" type="presOf" srcId="{6FA13D3B-6607-4966-90B1-43DFA484AE6B}" destId="{F0209B83-4A88-4A5B-BD94-10F0AA97EEC3}" srcOrd="0" destOrd="0" presId="urn:microsoft.com/office/officeart/2005/8/layout/radial1"/>
    <dgm:cxn modelId="{1A636D88-114F-4292-A06D-43C04EBB4190}" type="presOf" srcId="{971490F2-343B-4750-9282-B32BA0F2FCC0}" destId="{A2680ACF-9547-46E8-AC2D-5305683A596C}" srcOrd="0" destOrd="0" presId="urn:microsoft.com/office/officeart/2005/8/layout/radial1"/>
    <dgm:cxn modelId="{48E5E489-BD53-4F2D-92FD-76434C2EBA68}" srcId="{593C299D-3590-4783-9851-EAAF88574945}" destId="{C1226CBF-550D-4FFF-B657-E79E92A77867}" srcOrd="5" destOrd="0" parTransId="{74838D31-8A3B-4CEA-A6E1-DC369B6D491F}" sibTransId="{06AF1F1E-E250-4A41-89BE-2BECAA3F9EA0}"/>
    <dgm:cxn modelId="{D483B38F-66D1-43AF-9BEF-F11F68D38D21}" type="presOf" srcId="{CE4C8D34-9CC6-4404-9617-671D7C7D7112}" destId="{1E0EF00E-AFB6-4056-8930-312E8DBB6595}" srcOrd="0" destOrd="0" presId="urn:microsoft.com/office/officeart/2005/8/layout/radial1"/>
    <dgm:cxn modelId="{4543CC9C-80D6-4AB9-98A4-202BEC1D0F4B}" type="presOf" srcId="{74838D31-8A3B-4CEA-A6E1-DC369B6D491F}" destId="{F91A4247-9EDA-4D7E-BE0E-FC29A854AB13}" srcOrd="0" destOrd="0" presId="urn:microsoft.com/office/officeart/2005/8/layout/radial1"/>
    <dgm:cxn modelId="{F00E91A7-E981-44FC-8352-02985B71D0F6}" type="presOf" srcId="{C1226CBF-550D-4FFF-B657-E79E92A77867}" destId="{2551D8C4-5595-4D32-AEC2-9F4C6449A4A7}" srcOrd="0" destOrd="0" presId="urn:microsoft.com/office/officeart/2005/8/layout/radial1"/>
    <dgm:cxn modelId="{46520BAF-6D9B-46D2-B803-3CBBB65645DF}" type="presOf" srcId="{BDFC0E2D-1DA5-4CF5-90D5-FEFBC7EA2B11}" destId="{1CC82EE5-AF9F-48D8-AB90-C778BBEE0C8C}" srcOrd="0" destOrd="0" presId="urn:microsoft.com/office/officeart/2005/8/layout/radial1"/>
    <dgm:cxn modelId="{A266E0B2-A087-4072-AD85-0F6772D22A77}" srcId="{593C299D-3590-4783-9851-EAAF88574945}" destId="{9A2B03D7-E66A-4617-BE34-952155BA318F}" srcOrd="0" destOrd="0" parTransId="{63365225-4DA0-4E73-8F7A-AA7732D907E5}" sibTransId="{8D6AA4CC-0129-4072-B8AD-0C34237C561F}"/>
    <dgm:cxn modelId="{25AC97B3-000D-4C70-816D-231D26A46C9E}" type="presOf" srcId="{E4D40846-2924-47AF-B3CA-2638D57AE0DE}" destId="{EFC2D329-601B-434F-A21F-07BF30B3666B}" srcOrd="0" destOrd="0" presId="urn:microsoft.com/office/officeart/2005/8/layout/radial1"/>
    <dgm:cxn modelId="{E9D9B3B4-386E-4982-9F1A-9E1D7C740F92}" type="presOf" srcId="{EE971348-4B5A-40BF-BBB9-C0E77D86535E}" destId="{F0ACBFC1-FFF5-4478-BBBB-3B2DA550F266}" srcOrd="1" destOrd="0" presId="urn:microsoft.com/office/officeart/2005/8/layout/radial1"/>
    <dgm:cxn modelId="{08B30CB7-601B-436A-909D-DDB4A6E0BE1A}" type="presOf" srcId="{6B69619B-FD77-43B0-9500-572BE56F4369}" destId="{E4A6E995-E260-4A44-8ACD-768E7ECB8C14}" srcOrd="0" destOrd="0" presId="urn:microsoft.com/office/officeart/2005/8/layout/radial1"/>
    <dgm:cxn modelId="{0714D6BB-610B-429F-8EA9-E0AEE8AF35A8}" srcId="{593C299D-3590-4783-9851-EAAF88574945}" destId="{8EF1D26A-153B-4C8B-A65A-78FDB5EFDA62}" srcOrd="13" destOrd="0" parTransId="{D0135195-742C-4142-8ECC-5C57D035AADD}" sibTransId="{E73AC62C-2AEC-4059-87AA-D5882CAED10E}"/>
    <dgm:cxn modelId="{32289CBE-3F06-42F9-B504-EB00A0A32C52}" type="presOf" srcId="{ABE5CC7D-A1E2-46EF-8C12-35C5FFD682B0}" destId="{37CB9B24-74A8-4C1B-A7A3-70B3522AEAD3}" srcOrd="0" destOrd="0" presId="urn:microsoft.com/office/officeart/2005/8/layout/radial1"/>
    <dgm:cxn modelId="{2BC8A9BE-622D-4BBD-BA71-7AB5BFF4A744}" type="presOf" srcId="{DAAEA360-69D4-4591-8983-3BBEDD6854C1}" destId="{14DFC662-1553-4DA6-BD70-4243540120D2}" srcOrd="0" destOrd="0" presId="urn:microsoft.com/office/officeart/2005/8/layout/radial1"/>
    <dgm:cxn modelId="{19FDA5C7-C12E-4BBA-B768-ED245180C32F}" srcId="{593C299D-3590-4783-9851-EAAF88574945}" destId="{27BF9A79-69BA-4ECE-A47D-38ADF7CB4EC1}" srcOrd="9" destOrd="0" parTransId="{E4D40846-2924-47AF-B3CA-2638D57AE0DE}" sibTransId="{E29BA667-21D1-4C97-A913-31389B008B4E}"/>
    <dgm:cxn modelId="{384FE9C9-9CA4-4614-8ADB-E91549F60AB5}" type="presOf" srcId="{2727F6A7-E3E8-461F-9585-73AEFE287D24}" destId="{97C93E8D-6AEB-499F-932E-393EAC956A5C}" srcOrd="0" destOrd="0" presId="urn:microsoft.com/office/officeart/2005/8/layout/radial1"/>
    <dgm:cxn modelId="{EDF227CE-F8C0-4E43-B8FE-9C776D320BDC}" type="presOf" srcId="{6FA13D3B-6607-4966-90B1-43DFA484AE6B}" destId="{DC504108-DCCF-4DD1-9D3F-593986422529}" srcOrd="1" destOrd="0" presId="urn:microsoft.com/office/officeart/2005/8/layout/radial1"/>
    <dgm:cxn modelId="{47BF13D0-3C65-41A7-8C5F-CAE6C57530A6}" srcId="{593C299D-3590-4783-9851-EAAF88574945}" destId="{B4BDEE2B-0770-4D94-880F-C389879C968F}" srcOrd="2" destOrd="0" parTransId="{EE971348-4B5A-40BF-BBB9-C0E77D86535E}" sibTransId="{5F4E45BB-651F-4035-9B7A-2247AE0C061C}"/>
    <dgm:cxn modelId="{6366B0D0-584A-40C2-8493-49A642062E47}" srcId="{593C299D-3590-4783-9851-EAAF88574945}" destId="{3479F9CB-3CFB-49CA-B304-AAA2ADEA9FAB}" srcOrd="7" destOrd="0" parTransId="{971490F2-343B-4750-9282-B32BA0F2FCC0}" sibTransId="{CCAD58C9-F8F0-4DDA-9406-4289AFDBA3C4}"/>
    <dgm:cxn modelId="{941309D4-96DD-4409-86DE-7F1FED6D8960}" type="presOf" srcId="{D0135195-742C-4142-8ECC-5C57D035AADD}" destId="{7FA21A84-4B61-4A8E-8FB1-DFCFBD65E1D1}" srcOrd="1" destOrd="0" presId="urn:microsoft.com/office/officeart/2005/8/layout/radial1"/>
    <dgm:cxn modelId="{DD5F74D6-77D0-4EC7-AF5C-014E751FD100}" type="presOf" srcId="{45037090-778D-4863-9B5C-F00ACE899898}" destId="{E73BA237-1E8D-4EAC-A3AE-EDC4AD5081DE}" srcOrd="0" destOrd="0" presId="urn:microsoft.com/office/officeart/2005/8/layout/radial1"/>
    <dgm:cxn modelId="{CD2EE5D7-67D9-49F5-ACF0-92EEEA6B3E8B}" type="presOf" srcId="{DAAEA360-69D4-4591-8983-3BBEDD6854C1}" destId="{243A8082-A30E-4928-8FE9-8BFF9EAA575B}" srcOrd="1" destOrd="0" presId="urn:microsoft.com/office/officeart/2005/8/layout/radial1"/>
    <dgm:cxn modelId="{65F18ADA-0E66-4D00-9498-C23335152BD1}" type="presOf" srcId="{ACEFB9DF-7729-4099-8FB4-34601E528451}" destId="{43298032-504E-4136-8C45-9C0DF36E7C46}" srcOrd="0" destOrd="0" presId="urn:microsoft.com/office/officeart/2005/8/layout/radial1"/>
    <dgm:cxn modelId="{C5F1FEDA-F075-400A-9790-68C017A0054A}" type="presOf" srcId="{16BE6138-DF77-4D83-BFF3-EBE63F35BD02}" destId="{B90D67B1-EF8B-462B-AE31-36249F80056C}" srcOrd="0" destOrd="0" presId="urn:microsoft.com/office/officeart/2005/8/layout/radial1"/>
    <dgm:cxn modelId="{CE2349DB-6ECC-4639-A8B0-3040D040B48D}" type="presOf" srcId="{D0135195-742C-4142-8ECC-5C57D035AADD}" destId="{2685A659-8220-487D-9AF3-DF5A69A9D746}" srcOrd="0" destOrd="0" presId="urn:microsoft.com/office/officeart/2005/8/layout/radial1"/>
    <dgm:cxn modelId="{849C06F2-9AB3-4FE1-B311-A8B8B739741C}" type="presOf" srcId="{EE971348-4B5A-40BF-BBB9-C0E77D86535E}" destId="{D292BF48-0C2E-4AD7-8A94-BC590C049F1D}" srcOrd="0" destOrd="0" presId="urn:microsoft.com/office/officeart/2005/8/layout/radial1"/>
    <dgm:cxn modelId="{BDB18EF3-71C6-4086-B241-EE2FD2E9A90D}" type="presOf" srcId="{0ED94654-AB22-4420-ACBD-6A9210024DA9}" destId="{DD7C133B-128A-44B8-BC35-6D7AE2EAB567}" srcOrd="1" destOrd="0" presId="urn:microsoft.com/office/officeart/2005/8/layout/radial1"/>
    <dgm:cxn modelId="{157995F3-B068-4CAE-BB9A-31EDCBBDFDFE}" type="presOf" srcId="{16BE6138-DF77-4D83-BFF3-EBE63F35BD02}" destId="{B831B418-8A00-4467-95D1-C00A1C3B932C}" srcOrd="1" destOrd="0" presId="urn:microsoft.com/office/officeart/2005/8/layout/radial1"/>
    <dgm:cxn modelId="{90A2D6F3-BCCF-47AF-B12B-98C704CC025D}" srcId="{593C299D-3590-4783-9851-EAAF88574945}" destId="{45037090-778D-4863-9B5C-F00ACE899898}" srcOrd="11" destOrd="0" parTransId="{16BE6138-DF77-4D83-BFF3-EBE63F35BD02}" sibTransId="{131EC77E-B46E-45B0-9433-F014819F1618}"/>
    <dgm:cxn modelId="{85C885F9-C834-4C12-A6B4-928583857796}" type="presOf" srcId="{63365225-4DA0-4E73-8F7A-AA7732D907E5}" destId="{BE7B15C8-6FCE-4946-AEC4-A2F69AF7DBEA}" srcOrd="0" destOrd="0" presId="urn:microsoft.com/office/officeart/2005/8/layout/radial1"/>
    <dgm:cxn modelId="{AB72E1FF-FF50-44A1-8216-3E5DB05018E6}" type="presOf" srcId="{3479F9CB-3CFB-49CA-B304-AAA2ADEA9FAB}" destId="{E3CD8402-EED9-4D8C-85C3-383B14997C2A}" srcOrd="0" destOrd="0" presId="urn:microsoft.com/office/officeart/2005/8/layout/radial1"/>
    <dgm:cxn modelId="{331CD59D-77B4-4FC3-83D6-4FC645AA3C71}" type="presParOf" srcId="{E4A6E995-E260-4A44-8ACD-768E7ECB8C14}" destId="{E4CB6327-84B7-4E89-B609-0CA62C805539}" srcOrd="0" destOrd="0" presId="urn:microsoft.com/office/officeart/2005/8/layout/radial1"/>
    <dgm:cxn modelId="{F507D93D-3B26-406A-972D-D120157141F3}" type="presParOf" srcId="{E4A6E995-E260-4A44-8ACD-768E7ECB8C14}" destId="{BE7B15C8-6FCE-4946-AEC4-A2F69AF7DBEA}" srcOrd="1" destOrd="0" presId="urn:microsoft.com/office/officeart/2005/8/layout/radial1"/>
    <dgm:cxn modelId="{5EB58E5C-0FD9-4D4C-B877-E2429328EECD}" type="presParOf" srcId="{BE7B15C8-6FCE-4946-AEC4-A2F69AF7DBEA}" destId="{14D31557-B7F8-4656-B9C6-A4846C7F7A22}" srcOrd="0" destOrd="0" presId="urn:microsoft.com/office/officeart/2005/8/layout/radial1"/>
    <dgm:cxn modelId="{A5528C22-EAFF-46A9-B235-9128B383B06E}" type="presParOf" srcId="{E4A6E995-E260-4A44-8ACD-768E7ECB8C14}" destId="{84DEE450-6916-478C-B751-060767424555}" srcOrd="2" destOrd="0" presId="urn:microsoft.com/office/officeart/2005/8/layout/radial1"/>
    <dgm:cxn modelId="{27153AA1-5178-4E19-97B1-455B695E6B31}" type="presParOf" srcId="{E4A6E995-E260-4A44-8ACD-768E7ECB8C14}" destId="{87D3D334-AFAE-47FF-AF71-6F75081000B1}" srcOrd="3" destOrd="0" presId="urn:microsoft.com/office/officeart/2005/8/layout/radial1"/>
    <dgm:cxn modelId="{2D77271F-56AB-4537-8687-456D66A79A77}" type="presParOf" srcId="{87D3D334-AFAE-47FF-AF71-6F75081000B1}" destId="{DD7C133B-128A-44B8-BC35-6D7AE2EAB567}" srcOrd="0" destOrd="0" presId="urn:microsoft.com/office/officeart/2005/8/layout/radial1"/>
    <dgm:cxn modelId="{DC437129-4D3D-4DBE-8957-059311C30F9C}" type="presParOf" srcId="{E4A6E995-E260-4A44-8ACD-768E7ECB8C14}" destId="{5AA4C8BD-A1DC-4F84-82F4-5A57C0904C5F}" srcOrd="4" destOrd="0" presId="urn:microsoft.com/office/officeart/2005/8/layout/radial1"/>
    <dgm:cxn modelId="{8B039BFF-AEAC-41D2-B932-2A4E7030E9C8}" type="presParOf" srcId="{E4A6E995-E260-4A44-8ACD-768E7ECB8C14}" destId="{D292BF48-0C2E-4AD7-8A94-BC590C049F1D}" srcOrd="5" destOrd="0" presId="urn:microsoft.com/office/officeart/2005/8/layout/radial1"/>
    <dgm:cxn modelId="{6963631D-9330-4E85-BA04-C78B77971B54}" type="presParOf" srcId="{D292BF48-0C2E-4AD7-8A94-BC590C049F1D}" destId="{F0ACBFC1-FFF5-4478-BBBB-3B2DA550F266}" srcOrd="0" destOrd="0" presId="urn:microsoft.com/office/officeart/2005/8/layout/radial1"/>
    <dgm:cxn modelId="{4C91C044-AF9B-4F26-9220-5E74DD9BA5F7}" type="presParOf" srcId="{E4A6E995-E260-4A44-8ACD-768E7ECB8C14}" destId="{F02498B3-98AB-4255-AE6D-54EBC53E2F84}" srcOrd="6" destOrd="0" presId="urn:microsoft.com/office/officeart/2005/8/layout/radial1"/>
    <dgm:cxn modelId="{B81319C4-2474-43AD-95F7-C793DFB554DE}" type="presParOf" srcId="{E4A6E995-E260-4A44-8ACD-768E7ECB8C14}" destId="{F0209B83-4A88-4A5B-BD94-10F0AA97EEC3}" srcOrd="7" destOrd="0" presId="urn:microsoft.com/office/officeart/2005/8/layout/radial1"/>
    <dgm:cxn modelId="{57E32D3D-816D-4773-8C1A-779448CA86DD}" type="presParOf" srcId="{F0209B83-4A88-4A5B-BD94-10F0AA97EEC3}" destId="{DC504108-DCCF-4DD1-9D3F-593986422529}" srcOrd="0" destOrd="0" presId="urn:microsoft.com/office/officeart/2005/8/layout/radial1"/>
    <dgm:cxn modelId="{91238EA2-EBD1-4CEA-A565-874F7997C99E}" type="presParOf" srcId="{E4A6E995-E260-4A44-8ACD-768E7ECB8C14}" destId="{2B923433-E4D8-482C-9E9D-E916A8F46530}" srcOrd="8" destOrd="0" presId="urn:microsoft.com/office/officeart/2005/8/layout/radial1"/>
    <dgm:cxn modelId="{3810A9E2-4447-4B6A-BF0C-392B7B545745}" type="presParOf" srcId="{E4A6E995-E260-4A44-8ACD-768E7ECB8C14}" destId="{7F2AFBE7-CC91-4D54-BE43-D13D100D8870}" srcOrd="9" destOrd="0" presId="urn:microsoft.com/office/officeart/2005/8/layout/radial1"/>
    <dgm:cxn modelId="{24BE850B-7636-4DEB-8E9D-B73AC4A64C7E}" type="presParOf" srcId="{7F2AFBE7-CC91-4D54-BE43-D13D100D8870}" destId="{5FA55A77-4D8B-450A-8501-50AA62399710}" srcOrd="0" destOrd="0" presId="urn:microsoft.com/office/officeart/2005/8/layout/radial1"/>
    <dgm:cxn modelId="{C7F109A9-D706-4FAB-BB4C-F6C82917C035}" type="presParOf" srcId="{E4A6E995-E260-4A44-8ACD-768E7ECB8C14}" destId="{97C93E8D-6AEB-499F-932E-393EAC956A5C}" srcOrd="10" destOrd="0" presId="urn:microsoft.com/office/officeart/2005/8/layout/radial1"/>
    <dgm:cxn modelId="{8838A06B-6630-4671-A8A2-6D8094064507}" type="presParOf" srcId="{E4A6E995-E260-4A44-8ACD-768E7ECB8C14}" destId="{F91A4247-9EDA-4D7E-BE0E-FC29A854AB13}" srcOrd="11" destOrd="0" presId="urn:microsoft.com/office/officeart/2005/8/layout/radial1"/>
    <dgm:cxn modelId="{A1B8816D-13E7-4CCE-8A5A-939C018BF05F}" type="presParOf" srcId="{F91A4247-9EDA-4D7E-BE0E-FC29A854AB13}" destId="{107AFAC6-870C-4883-8DA9-D1D8A5128F00}" srcOrd="0" destOrd="0" presId="urn:microsoft.com/office/officeart/2005/8/layout/radial1"/>
    <dgm:cxn modelId="{E89D6BE8-2537-447E-BCEE-CC8A44670718}" type="presParOf" srcId="{E4A6E995-E260-4A44-8ACD-768E7ECB8C14}" destId="{2551D8C4-5595-4D32-AEC2-9F4C6449A4A7}" srcOrd="12" destOrd="0" presId="urn:microsoft.com/office/officeart/2005/8/layout/radial1"/>
    <dgm:cxn modelId="{527AD761-3D14-41CB-8985-EC5CD83308A1}" type="presParOf" srcId="{E4A6E995-E260-4A44-8ACD-768E7ECB8C14}" destId="{1E0EF00E-AFB6-4056-8930-312E8DBB6595}" srcOrd="13" destOrd="0" presId="urn:microsoft.com/office/officeart/2005/8/layout/radial1"/>
    <dgm:cxn modelId="{85850ABC-52E1-478B-A966-163124E164E3}" type="presParOf" srcId="{1E0EF00E-AFB6-4056-8930-312E8DBB6595}" destId="{D10F9E25-741E-484D-818A-65931E3D2A23}" srcOrd="0" destOrd="0" presId="urn:microsoft.com/office/officeart/2005/8/layout/radial1"/>
    <dgm:cxn modelId="{71FF768D-8C0D-423B-848F-814BA8F7A0F7}" type="presParOf" srcId="{E4A6E995-E260-4A44-8ACD-768E7ECB8C14}" destId="{2AB7C26A-FC6C-4701-A6A0-5048771A67EA}" srcOrd="14" destOrd="0" presId="urn:microsoft.com/office/officeart/2005/8/layout/radial1"/>
    <dgm:cxn modelId="{8799AADC-83B7-4D23-9EDF-E19180BB2BAF}" type="presParOf" srcId="{E4A6E995-E260-4A44-8ACD-768E7ECB8C14}" destId="{A2680ACF-9547-46E8-AC2D-5305683A596C}" srcOrd="15" destOrd="0" presId="urn:microsoft.com/office/officeart/2005/8/layout/radial1"/>
    <dgm:cxn modelId="{240E0672-4487-41D3-81C4-931C60333C2E}" type="presParOf" srcId="{A2680ACF-9547-46E8-AC2D-5305683A596C}" destId="{3F7B9685-7F54-405A-8113-F4E8C9436C03}" srcOrd="0" destOrd="0" presId="urn:microsoft.com/office/officeart/2005/8/layout/radial1"/>
    <dgm:cxn modelId="{546FCD24-C45F-4D57-8266-FF9C17AD96CF}" type="presParOf" srcId="{E4A6E995-E260-4A44-8ACD-768E7ECB8C14}" destId="{E3CD8402-EED9-4D8C-85C3-383B14997C2A}" srcOrd="16" destOrd="0" presId="urn:microsoft.com/office/officeart/2005/8/layout/radial1"/>
    <dgm:cxn modelId="{3A1A9340-7734-4FAA-B8B1-30778BB95407}" type="presParOf" srcId="{E4A6E995-E260-4A44-8ACD-768E7ECB8C14}" destId="{43298032-504E-4136-8C45-9C0DF36E7C46}" srcOrd="17" destOrd="0" presId="urn:microsoft.com/office/officeart/2005/8/layout/radial1"/>
    <dgm:cxn modelId="{B9099368-43D2-44A3-A623-7F1C2DE86666}" type="presParOf" srcId="{43298032-504E-4136-8C45-9C0DF36E7C46}" destId="{67AB5528-3D33-42CF-B28B-20C4833F183E}" srcOrd="0" destOrd="0" presId="urn:microsoft.com/office/officeart/2005/8/layout/radial1"/>
    <dgm:cxn modelId="{3BF7AA2F-8056-44B3-9A9D-91F154744041}" type="presParOf" srcId="{E4A6E995-E260-4A44-8ACD-768E7ECB8C14}" destId="{1CC82EE5-AF9F-48D8-AB90-C778BBEE0C8C}" srcOrd="18" destOrd="0" presId="urn:microsoft.com/office/officeart/2005/8/layout/radial1"/>
    <dgm:cxn modelId="{9F643323-267D-4DF8-90DA-2E16BF308E0C}" type="presParOf" srcId="{E4A6E995-E260-4A44-8ACD-768E7ECB8C14}" destId="{EFC2D329-601B-434F-A21F-07BF30B3666B}" srcOrd="19" destOrd="0" presId="urn:microsoft.com/office/officeart/2005/8/layout/radial1"/>
    <dgm:cxn modelId="{91C7CCCD-F23C-4F59-82F3-436ACEA37F4E}" type="presParOf" srcId="{EFC2D329-601B-434F-A21F-07BF30B3666B}" destId="{D9A5C724-AFC9-4A75-AA0B-D4D85177C7C9}" srcOrd="0" destOrd="0" presId="urn:microsoft.com/office/officeart/2005/8/layout/radial1"/>
    <dgm:cxn modelId="{EB4E729B-A512-4527-839D-55093A4232ED}" type="presParOf" srcId="{E4A6E995-E260-4A44-8ACD-768E7ECB8C14}" destId="{809B0788-A665-4D28-8DDF-1890F275FEB7}" srcOrd="20" destOrd="0" presId="urn:microsoft.com/office/officeart/2005/8/layout/radial1"/>
    <dgm:cxn modelId="{897812AC-0465-44F9-9122-004B59B2B1C4}" type="presParOf" srcId="{E4A6E995-E260-4A44-8ACD-768E7ECB8C14}" destId="{4023B396-9770-4972-9B42-0606990245D2}" srcOrd="21" destOrd="0" presId="urn:microsoft.com/office/officeart/2005/8/layout/radial1"/>
    <dgm:cxn modelId="{628A5DC3-9360-4E49-B087-A9C12EEE1C23}" type="presParOf" srcId="{4023B396-9770-4972-9B42-0606990245D2}" destId="{22D87FBF-A8B7-41F7-B22E-F4DAF7DBE825}" srcOrd="0" destOrd="0" presId="urn:microsoft.com/office/officeart/2005/8/layout/radial1"/>
    <dgm:cxn modelId="{D410D263-714D-402C-804D-EBF364A895F3}" type="presParOf" srcId="{E4A6E995-E260-4A44-8ACD-768E7ECB8C14}" destId="{37CB9B24-74A8-4C1B-A7A3-70B3522AEAD3}" srcOrd="22" destOrd="0" presId="urn:microsoft.com/office/officeart/2005/8/layout/radial1"/>
    <dgm:cxn modelId="{936DD456-C9D9-49B1-AC95-B1DA2C73EB42}" type="presParOf" srcId="{E4A6E995-E260-4A44-8ACD-768E7ECB8C14}" destId="{B90D67B1-EF8B-462B-AE31-36249F80056C}" srcOrd="23" destOrd="0" presId="urn:microsoft.com/office/officeart/2005/8/layout/radial1"/>
    <dgm:cxn modelId="{498DF870-727C-4402-BFDA-00B868DD47D0}" type="presParOf" srcId="{B90D67B1-EF8B-462B-AE31-36249F80056C}" destId="{B831B418-8A00-4467-95D1-C00A1C3B932C}" srcOrd="0" destOrd="0" presId="urn:microsoft.com/office/officeart/2005/8/layout/radial1"/>
    <dgm:cxn modelId="{AF5A0499-0732-4034-8E50-40E2C5BBD4FA}" type="presParOf" srcId="{E4A6E995-E260-4A44-8ACD-768E7ECB8C14}" destId="{E73BA237-1E8D-4EAC-A3AE-EDC4AD5081DE}" srcOrd="24" destOrd="0" presId="urn:microsoft.com/office/officeart/2005/8/layout/radial1"/>
    <dgm:cxn modelId="{A83E299F-F459-4276-B1D0-4FA4F5DD0017}" type="presParOf" srcId="{E4A6E995-E260-4A44-8ACD-768E7ECB8C14}" destId="{14DFC662-1553-4DA6-BD70-4243540120D2}" srcOrd="25" destOrd="0" presId="urn:microsoft.com/office/officeart/2005/8/layout/radial1"/>
    <dgm:cxn modelId="{CD8B4559-14E9-4B7A-A998-C129AAB3AA30}" type="presParOf" srcId="{14DFC662-1553-4DA6-BD70-4243540120D2}" destId="{243A8082-A30E-4928-8FE9-8BFF9EAA575B}" srcOrd="0" destOrd="0" presId="urn:microsoft.com/office/officeart/2005/8/layout/radial1"/>
    <dgm:cxn modelId="{D617A7DE-8B80-4040-BC54-7F794B60D70C}" type="presParOf" srcId="{E4A6E995-E260-4A44-8ACD-768E7ECB8C14}" destId="{736FBA8B-A2B9-4085-A4AB-DC083694CAE4}" srcOrd="26" destOrd="0" presId="urn:microsoft.com/office/officeart/2005/8/layout/radial1"/>
    <dgm:cxn modelId="{86304740-36AC-4EA0-B204-40FD1976D07A}" type="presParOf" srcId="{E4A6E995-E260-4A44-8ACD-768E7ECB8C14}" destId="{2685A659-8220-487D-9AF3-DF5A69A9D746}" srcOrd="27" destOrd="0" presId="urn:microsoft.com/office/officeart/2005/8/layout/radial1"/>
    <dgm:cxn modelId="{05B0926B-9FFC-473C-9717-941244715D6B}" type="presParOf" srcId="{2685A659-8220-487D-9AF3-DF5A69A9D746}" destId="{7FA21A84-4B61-4A8E-8FB1-DFCFBD65E1D1}" srcOrd="0" destOrd="0" presId="urn:microsoft.com/office/officeart/2005/8/layout/radial1"/>
    <dgm:cxn modelId="{3737E442-BEE7-4E0C-8A6B-231218DF7473}" type="presParOf" srcId="{E4A6E995-E260-4A44-8ACD-768E7ECB8C14}" destId="{912FD3F3-12E2-47FA-99E6-5FC04A5F9905}" srcOrd="28"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CB6327-84B7-4E89-B609-0CA62C805539}">
      <dsp:nvSpPr>
        <dsp:cNvPr id="0" name=""/>
        <dsp:cNvSpPr/>
      </dsp:nvSpPr>
      <dsp:spPr>
        <a:xfrm>
          <a:off x="2963325" y="2220714"/>
          <a:ext cx="788103" cy="78810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en-US" sz="3100" kern="1200" dirty="0"/>
            <a:t>FIA</a:t>
          </a:r>
        </a:p>
      </dsp:txBody>
      <dsp:txXfrm>
        <a:off x="3078740" y="2336129"/>
        <a:ext cx="557273" cy="557273"/>
      </dsp:txXfrm>
    </dsp:sp>
    <dsp:sp modelId="{BE7B15C8-6FCE-4946-AEC4-A2F69AF7DBEA}">
      <dsp:nvSpPr>
        <dsp:cNvPr id="0" name=""/>
        <dsp:cNvSpPr/>
      </dsp:nvSpPr>
      <dsp:spPr>
        <a:xfrm rot="16200000">
          <a:off x="2598227" y="1450795"/>
          <a:ext cx="1518298" cy="21539"/>
        </a:xfrm>
        <a:custGeom>
          <a:avLst/>
          <a:gdLst/>
          <a:ahLst/>
          <a:cxnLst/>
          <a:rect l="0" t="0" r="0" b="0"/>
          <a:pathLst>
            <a:path>
              <a:moveTo>
                <a:pt x="0" y="10769"/>
              </a:moveTo>
              <a:lnTo>
                <a:pt x="1518298" y="10769"/>
              </a:lnTo>
            </a:path>
          </a:pathLst>
        </a:custGeom>
        <a:noFill/>
        <a:ln w="25400" cap="flat" cmpd="sng" algn="ctr">
          <a:solidFill>
            <a:scrgbClr r="0" g="0" b="0"/>
          </a:solidFill>
          <a:prstDash val="solid"/>
          <a:headEnd type="triangle"/>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319419" y="1423607"/>
        <a:ext cx="75914" cy="75914"/>
      </dsp:txXfrm>
    </dsp:sp>
    <dsp:sp modelId="{84DEE450-6916-478C-B751-060767424555}">
      <dsp:nvSpPr>
        <dsp:cNvPr id="0" name=""/>
        <dsp:cNvSpPr/>
      </dsp:nvSpPr>
      <dsp:spPr>
        <a:xfrm>
          <a:off x="2834612" y="-85687"/>
          <a:ext cx="1045529" cy="78810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Advocates</a:t>
          </a:r>
        </a:p>
      </dsp:txBody>
      <dsp:txXfrm>
        <a:off x="2987726" y="29728"/>
        <a:ext cx="739301" cy="557273"/>
      </dsp:txXfrm>
    </dsp:sp>
    <dsp:sp modelId="{87D3D334-AFAE-47FF-AF71-6F75081000B1}">
      <dsp:nvSpPr>
        <dsp:cNvPr id="0" name=""/>
        <dsp:cNvSpPr/>
      </dsp:nvSpPr>
      <dsp:spPr>
        <a:xfrm rot="17742857">
          <a:off x="3104086" y="1573757"/>
          <a:ext cx="1498852" cy="21539"/>
        </a:xfrm>
        <a:custGeom>
          <a:avLst/>
          <a:gdLst/>
          <a:ahLst/>
          <a:cxnLst/>
          <a:rect l="0" t="0" r="0" b="0"/>
          <a:pathLst>
            <a:path>
              <a:moveTo>
                <a:pt x="0" y="10769"/>
              </a:moveTo>
              <a:lnTo>
                <a:pt x="1498852" y="10769"/>
              </a:lnTo>
            </a:path>
          </a:pathLst>
        </a:custGeom>
        <a:noFill/>
        <a:ln w="25400" cap="flat" cmpd="sng" algn="ctr">
          <a:solidFill>
            <a:scrgbClr r="0" g="0" b="0"/>
          </a:solidFill>
          <a:prstDash val="solid"/>
          <a:headEnd type="triangle"/>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816041" y="1547056"/>
        <a:ext cx="74942" cy="74942"/>
      </dsp:txXfrm>
    </dsp:sp>
    <dsp:sp modelId="{5AA4C8BD-A1DC-4F84-82F4-5A57C0904C5F}">
      <dsp:nvSpPr>
        <dsp:cNvPr id="0" name=""/>
        <dsp:cNvSpPr/>
      </dsp:nvSpPr>
      <dsp:spPr>
        <a:xfrm>
          <a:off x="3807455" y="142717"/>
          <a:ext cx="1101263" cy="78810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Trust Companies</a:t>
          </a:r>
        </a:p>
      </dsp:txBody>
      <dsp:txXfrm>
        <a:off x="3968731" y="258132"/>
        <a:ext cx="778711" cy="557273"/>
      </dsp:txXfrm>
    </dsp:sp>
    <dsp:sp modelId="{D292BF48-0C2E-4AD7-8A94-BC590C049F1D}">
      <dsp:nvSpPr>
        <dsp:cNvPr id="0" name=""/>
        <dsp:cNvSpPr/>
      </dsp:nvSpPr>
      <dsp:spPr>
        <a:xfrm rot="19285714">
          <a:off x="3498823" y="1882092"/>
          <a:ext cx="1527583" cy="21539"/>
        </a:xfrm>
        <a:custGeom>
          <a:avLst/>
          <a:gdLst/>
          <a:ahLst/>
          <a:cxnLst/>
          <a:rect l="0" t="0" r="0" b="0"/>
          <a:pathLst>
            <a:path>
              <a:moveTo>
                <a:pt x="0" y="10769"/>
              </a:moveTo>
              <a:lnTo>
                <a:pt x="1527583" y="10769"/>
              </a:lnTo>
            </a:path>
          </a:pathLst>
        </a:custGeom>
        <a:noFill/>
        <a:ln w="25400" cap="flat" cmpd="sng" algn="ctr">
          <a:solidFill>
            <a:scrgbClr r="0" g="0" b="0"/>
          </a:solidFill>
          <a:prstDash val="solid"/>
          <a:headEnd type="triangle"/>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224425" y="1854672"/>
        <a:ext cx="76379" cy="76379"/>
      </dsp:txXfrm>
    </dsp:sp>
    <dsp:sp modelId="{F02498B3-98AB-4255-AE6D-54EBC53E2F84}">
      <dsp:nvSpPr>
        <dsp:cNvPr id="0" name=""/>
        <dsp:cNvSpPr/>
      </dsp:nvSpPr>
      <dsp:spPr>
        <a:xfrm>
          <a:off x="4697043" y="861435"/>
          <a:ext cx="927100" cy="63062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endParaRPr lang="en-US" sz="1300" kern="1200" dirty="0"/>
        </a:p>
        <a:p>
          <a:pPr marL="0" lvl="0" indent="0" algn="ctr" defTabSz="577850">
            <a:lnSpc>
              <a:spcPct val="90000"/>
            </a:lnSpc>
            <a:spcBef>
              <a:spcPct val="0"/>
            </a:spcBef>
            <a:spcAft>
              <a:spcPct val="35000"/>
            </a:spcAft>
            <a:buNone/>
          </a:pPr>
          <a:r>
            <a:rPr lang="en-US" sz="1300" kern="1200" dirty="0"/>
            <a:t>Casinos</a:t>
          </a:r>
        </a:p>
        <a:p>
          <a:pPr marL="0" lvl="0" indent="0" algn="ctr" defTabSz="577850">
            <a:lnSpc>
              <a:spcPct val="90000"/>
            </a:lnSpc>
            <a:spcBef>
              <a:spcPct val="0"/>
            </a:spcBef>
            <a:spcAft>
              <a:spcPct val="35000"/>
            </a:spcAft>
            <a:buNone/>
          </a:pPr>
          <a:endParaRPr lang="en-US" sz="1300" kern="1200" dirty="0"/>
        </a:p>
      </dsp:txBody>
      <dsp:txXfrm>
        <a:off x="4832814" y="953788"/>
        <a:ext cx="655558" cy="445918"/>
      </dsp:txXfrm>
    </dsp:sp>
    <dsp:sp modelId="{F0209B83-4A88-4A5B-BD94-10F0AA97EEC3}">
      <dsp:nvSpPr>
        <dsp:cNvPr id="0" name=""/>
        <dsp:cNvSpPr/>
      </dsp:nvSpPr>
      <dsp:spPr>
        <a:xfrm rot="20828571">
          <a:off x="3725074" y="2370099"/>
          <a:ext cx="1314142" cy="21539"/>
        </a:xfrm>
        <a:custGeom>
          <a:avLst/>
          <a:gdLst/>
          <a:ahLst/>
          <a:cxnLst/>
          <a:rect l="0" t="0" r="0" b="0"/>
          <a:pathLst>
            <a:path>
              <a:moveTo>
                <a:pt x="0" y="10769"/>
              </a:moveTo>
              <a:lnTo>
                <a:pt x="1314142" y="10769"/>
              </a:lnTo>
            </a:path>
          </a:pathLst>
        </a:custGeom>
        <a:noFill/>
        <a:ln w="25400" cap="flat" cmpd="sng" algn="ctr">
          <a:solidFill>
            <a:scrgbClr r="0" g="0" b="0"/>
          </a:solidFill>
          <a:prstDash val="solid"/>
          <a:headEnd type="triangle"/>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349292" y="2348015"/>
        <a:ext cx="65707" cy="65707"/>
      </dsp:txXfrm>
    </dsp:sp>
    <dsp:sp modelId="{2B923433-E4D8-482C-9E9D-E916A8F46530}">
      <dsp:nvSpPr>
        <dsp:cNvPr id="0" name=""/>
        <dsp:cNvSpPr/>
      </dsp:nvSpPr>
      <dsp:spPr>
        <a:xfrm>
          <a:off x="4986317" y="1707491"/>
          <a:ext cx="1239268" cy="78810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Real Estate Agents</a:t>
          </a:r>
        </a:p>
      </dsp:txBody>
      <dsp:txXfrm>
        <a:off x="5167804" y="1822906"/>
        <a:ext cx="876294" cy="557273"/>
      </dsp:txXfrm>
    </dsp:sp>
    <dsp:sp modelId="{7F2AFBE7-CC91-4D54-BE43-D13D100D8870}">
      <dsp:nvSpPr>
        <dsp:cNvPr id="0" name=""/>
        <dsp:cNvSpPr/>
      </dsp:nvSpPr>
      <dsp:spPr>
        <a:xfrm rot="771429">
          <a:off x="3727315" y="2818000"/>
          <a:ext cx="1135351" cy="21539"/>
        </a:xfrm>
        <a:custGeom>
          <a:avLst/>
          <a:gdLst/>
          <a:ahLst/>
          <a:cxnLst/>
          <a:rect l="0" t="0" r="0" b="0"/>
          <a:pathLst>
            <a:path>
              <a:moveTo>
                <a:pt x="0" y="10769"/>
              </a:moveTo>
              <a:lnTo>
                <a:pt x="1135351" y="10769"/>
              </a:lnTo>
            </a:path>
          </a:pathLst>
        </a:custGeom>
        <a:noFill/>
        <a:ln w="25400" cap="flat" cmpd="sng" algn="ctr">
          <a:solidFill>
            <a:scrgbClr r="0" g="0" b="0"/>
          </a:solidFill>
          <a:prstDash val="solid"/>
          <a:headEnd type="triangle"/>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266607" y="2800386"/>
        <a:ext cx="56767" cy="56767"/>
      </dsp:txXfrm>
    </dsp:sp>
    <dsp:sp modelId="{97C93E8D-6AEB-499F-932E-393EAC956A5C}">
      <dsp:nvSpPr>
        <dsp:cNvPr id="0" name=""/>
        <dsp:cNvSpPr/>
      </dsp:nvSpPr>
      <dsp:spPr>
        <a:xfrm>
          <a:off x="4793607" y="2649247"/>
          <a:ext cx="1624690" cy="95748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Dealers in Precious Metals &amp; Stones</a:t>
          </a:r>
        </a:p>
      </dsp:txBody>
      <dsp:txXfrm>
        <a:off x="5031537" y="2789467"/>
        <a:ext cx="1148830" cy="677042"/>
      </dsp:txXfrm>
    </dsp:sp>
    <dsp:sp modelId="{F91A4247-9EDA-4D7E-BE0E-FC29A854AB13}">
      <dsp:nvSpPr>
        <dsp:cNvPr id="0" name=""/>
        <dsp:cNvSpPr/>
      </dsp:nvSpPr>
      <dsp:spPr>
        <a:xfrm rot="2314286">
          <a:off x="3513062" y="3285206"/>
          <a:ext cx="1397049" cy="21539"/>
        </a:xfrm>
        <a:custGeom>
          <a:avLst/>
          <a:gdLst/>
          <a:ahLst/>
          <a:cxnLst/>
          <a:rect l="0" t="0" r="0" b="0"/>
          <a:pathLst>
            <a:path>
              <a:moveTo>
                <a:pt x="0" y="10769"/>
              </a:moveTo>
              <a:lnTo>
                <a:pt x="1397049" y="10769"/>
              </a:lnTo>
            </a:path>
          </a:pathLst>
        </a:custGeom>
        <a:noFill/>
        <a:ln w="25400" cap="flat" cmpd="sng" algn="ctr">
          <a:solidFill>
            <a:scrgbClr r="0" g="0" b="0"/>
          </a:solidFill>
          <a:prstDash val="solid"/>
          <a:headEnd type="triangle"/>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176661" y="3261049"/>
        <a:ext cx="69852" cy="69852"/>
      </dsp:txXfrm>
    </dsp:sp>
    <dsp:sp modelId="{2551D8C4-5595-4D32-AEC2-9F4C6449A4A7}">
      <dsp:nvSpPr>
        <dsp:cNvPr id="0" name=""/>
        <dsp:cNvSpPr/>
      </dsp:nvSpPr>
      <dsp:spPr>
        <a:xfrm>
          <a:off x="4464762" y="3658732"/>
          <a:ext cx="1391664" cy="78810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Trust &amp; Company Service Providers</a:t>
          </a:r>
        </a:p>
      </dsp:txBody>
      <dsp:txXfrm>
        <a:off x="4668566" y="3774147"/>
        <a:ext cx="984056" cy="557273"/>
      </dsp:txXfrm>
    </dsp:sp>
    <dsp:sp modelId="{1E0EF00E-AFB6-4056-8930-312E8DBB6595}">
      <dsp:nvSpPr>
        <dsp:cNvPr id="0" name=""/>
        <dsp:cNvSpPr/>
      </dsp:nvSpPr>
      <dsp:spPr>
        <a:xfrm rot="3857143">
          <a:off x="3104347" y="3633818"/>
          <a:ext cx="1497930" cy="21539"/>
        </a:xfrm>
        <a:custGeom>
          <a:avLst/>
          <a:gdLst/>
          <a:ahLst/>
          <a:cxnLst/>
          <a:rect l="0" t="0" r="0" b="0"/>
          <a:pathLst>
            <a:path>
              <a:moveTo>
                <a:pt x="0" y="10769"/>
              </a:moveTo>
              <a:lnTo>
                <a:pt x="1497930" y="10769"/>
              </a:lnTo>
            </a:path>
          </a:pathLst>
        </a:custGeom>
        <a:noFill/>
        <a:ln w="25400" cap="flat" cmpd="sng" algn="ctr">
          <a:solidFill>
            <a:scrgbClr r="0" g="0" b="0"/>
          </a:solidFill>
          <a:prstDash val="solid"/>
          <a:headEnd type="triangle"/>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815864" y="3607140"/>
        <a:ext cx="74896" cy="74896"/>
      </dsp:txXfrm>
    </dsp:sp>
    <dsp:sp modelId="{2AB7C26A-FC6C-4701-A6A0-5048771A67EA}">
      <dsp:nvSpPr>
        <dsp:cNvPr id="0" name=""/>
        <dsp:cNvSpPr/>
      </dsp:nvSpPr>
      <dsp:spPr>
        <a:xfrm>
          <a:off x="3795550" y="4298710"/>
          <a:ext cx="1125072" cy="78810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Financial Institutions</a:t>
          </a:r>
        </a:p>
      </dsp:txBody>
      <dsp:txXfrm>
        <a:off x="3960313" y="4414125"/>
        <a:ext cx="795546" cy="557273"/>
      </dsp:txXfrm>
    </dsp:sp>
    <dsp:sp modelId="{A2680ACF-9547-46E8-AC2D-5305683A596C}">
      <dsp:nvSpPr>
        <dsp:cNvPr id="0" name=""/>
        <dsp:cNvSpPr/>
      </dsp:nvSpPr>
      <dsp:spPr>
        <a:xfrm rot="5400000">
          <a:off x="2707241" y="3648182"/>
          <a:ext cx="1300269" cy="21539"/>
        </a:xfrm>
        <a:custGeom>
          <a:avLst/>
          <a:gdLst/>
          <a:ahLst/>
          <a:cxnLst/>
          <a:rect l="0" t="0" r="0" b="0"/>
          <a:pathLst>
            <a:path>
              <a:moveTo>
                <a:pt x="0" y="10769"/>
              </a:moveTo>
              <a:lnTo>
                <a:pt x="1300269" y="10769"/>
              </a:lnTo>
            </a:path>
          </a:pathLst>
        </a:custGeom>
        <a:noFill/>
        <a:ln w="25400" cap="flat" cmpd="sng" algn="ctr">
          <a:solidFill>
            <a:scrgbClr r="0" g="0" b="0"/>
          </a:solidFill>
          <a:prstDash val="solid"/>
          <a:headEnd type="triangle"/>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324870" y="3626445"/>
        <a:ext cx="65013" cy="65013"/>
      </dsp:txXfrm>
    </dsp:sp>
    <dsp:sp modelId="{E3CD8402-EED9-4D8C-85C3-383B14997C2A}">
      <dsp:nvSpPr>
        <dsp:cNvPr id="0" name=""/>
        <dsp:cNvSpPr/>
      </dsp:nvSpPr>
      <dsp:spPr>
        <a:xfrm>
          <a:off x="2886670" y="4309087"/>
          <a:ext cx="941412" cy="122416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Firms Licensed by the CMA</a:t>
          </a:r>
        </a:p>
      </dsp:txBody>
      <dsp:txXfrm>
        <a:off x="3024537" y="4488361"/>
        <a:ext cx="665678" cy="865612"/>
      </dsp:txXfrm>
    </dsp:sp>
    <dsp:sp modelId="{43298032-504E-4136-8C45-9C0DF36E7C46}">
      <dsp:nvSpPr>
        <dsp:cNvPr id="0" name=""/>
        <dsp:cNvSpPr/>
      </dsp:nvSpPr>
      <dsp:spPr>
        <a:xfrm rot="6942857">
          <a:off x="2116071" y="3631559"/>
          <a:ext cx="1492914" cy="21539"/>
        </a:xfrm>
        <a:custGeom>
          <a:avLst/>
          <a:gdLst/>
          <a:ahLst/>
          <a:cxnLst/>
          <a:rect l="0" t="0" r="0" b="0"/>
          <a:pathLst>
            <a:path>
              <a:moveTo>
                <a:pt x="0" y="10769"/>
              </a:moveTo>
              <a:lnTo>
                <a:pt x="1492914" y="10769"/>
              </a:lnTo>
            </a:path>
          </a:pathLst>
        </a:custGeom>
        <a:noFill/>
        <a:ln w="25400" cap="flat" cmpd="sng" algn="ctr">
          <a:solidFill>
            <a:scrgbClr r="0" g="0" b="0"/>
          </a:solidFill>
          <a:prstDash val="solid"/>
          <a:headEnd type="triangle"/>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2825205" y="3605005"/>
        <a:ext cx="74645" cy="74645"/>
      </dsp:txXfrm>
    </dsp:sp>
    <dsp:sp modelId="{1CC82EE5-AF9F-48D8-AB90-C778BBEE0C8C}">
      <dsp:nvSpPr>
        <dsp:cNvPr id="0" name=""/>
        <dsp:cNvSpPr/>
      </dsp:nvSpPr>
      <dsp:spPr>
        <a:xfrm>
          <a:off x="1714472" y="4298710"/>
          <a:ext cx="1284387" cy="78810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Insurance Companies</a:t>
          </a:r>
        </a:p>
      </dsp:txBody>
      <dsp:txXfrm>
        <a:off x="1902566" y="4414125"/>
        <a:ext cx="908199" cy="557273"/>
      </dsp:txXfrm>
    </dsp:sp>
    <dsp:sp modelId="{EFC2D329-601B-434F-A21F-07BF30B3666B}">
      <dsp:nvSpPr>
        <dsp:cNvPr id="0" name=""/>
        <dsp:cNvSpPr/>
      </dsp:nvSpPr>
      <dsp:spPr>
        <a:xfrm rot="8485714">
          <a:off x="1768431" y="3297876"/>
          <a:ext cx="1437693" cy="21539"/>
        </a:xfrm>
        <a:custGeom>
          <a:avLst/>
          <a:gdLst/>
          <a:ahLst/>
          <a:cxnLst/>
          <a:rect l="0" t="0" r="0" b="0"/>
          <a:pathLst>
            <a:path>
              <a:moveTo>
                <a:pt x="0" y="10769"/>
              </a:moveTo>
              <a:lnTo>
                <a:pt x="1437693" y="10769"/>
              </a:lnTo>
            </a:path>
          </a:pathLst>
        </a:custGeom>
        <a:noFill/>
        <a:ln w="25400" cap="flat" cmpd="sng" algn="ctr">
          <a:solidFill>
            <a:scrgbClr r="0" g="0" b="0"/>
          </a:solidFill>
          <a:prstDash val="solid"/>
          <a:headEnd type="triangle"/>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2451335" y="3272704"/>
        <a:ext cx="71884" cy="71884"/>
      </dsp:txXfrm>
    </dsp:sp>
    <dsp:sp modelId="{809B0788-A665-4D28-8DDF-1890F275FEB7}">
      <dsp:nvSpPr>
        <dsp:cNvPr id="0" name=""/>
        <dsp:cNvSpPr/>
      </dsp:nvSpPr>
      <dsp:spPr>
        <a:xfrm>
          <a:off x="562544" y="3733649"/>
          <a:ext cx="1983230" cy="63826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Registrar of Companies</a:t>
          </a:r>
        </a:p>
      </dsp:txBody>
      <dsp:txXfrm>
        <a:off x="852981" y="3827121"/>
        <a:ext cx="1402356" cy="451324"/>
      </dsp:txXfrm>
    </dsp:sp>
    <dsp:sp modelId="{4023B396-9770-4972-9B42-0606990245D2}">
      <dsp:nvSpPr>
        <dsp:cNvPr id="0" name=""/>
        <dsp:cNvSpPr/>
      </dsp:nvSpPr>
      <dsp:spPr>
        <a:xfrm rot="10028571">
          <a:off x="1740923" y="2830525"/>
          <a:ext cx="1247925" cy="21539"/>
        </a:xfrm>
        <a:custGeom>
          <a:avLst/>
          <a:gdLst/>
          <a:ahLst/>
          <a:cxnLst/>
          <a:rect l="0" t="0" r="0" b="0"/>
          <a:pathLst>
            <a:path>
              <a:moveTo>
                <a:pt x="0" y="10769"/>
              </a:moveTo>
              <a:lnTo>
                <a:pt x="1247925" y="10769"/>
              </a:lnTo>
            </a:path>
          </a:pathLst>
        </a:custGeom>
        <a:noFill/>
        <a:ln w="25400" cap="flat" cmpd="sng" algn="ctr">
          <a:solidFill>
            <a:scrgbClr r="0" g="0" b="0"/>
          </a:solidFill>
          <a:prstDash val="solid"/>
          <a:headEnd type="triangle"/>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2333687" y="2810097"/>
        <a:ext cx="62396" cy="62396"/>
      </dsp:txXfrm>
    </dsp:sp>
    <dsp:sp modelId="{37CB9B24-74A8-4C1B-A7A3-70B3522AEAD3}">
      <dsp:nvSpPr>
        <dsp:cNvPr id="0" name=""/>
        <dsp:cNvSpPr/>
      </dsp:nvSpPr>
      <dsp:spPr>
        <a:xfrm>
          <a:off x="409982" y="2733936"/>
          <a:ext cx="1397637" cy="78810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Registrars of Land</a:t>
          </a:r>
        </a:p>
      </dsp:txBody>
      <dsp:txXfrm>
        <a:off x="614661" y="2849351"/>
        <a:ext cx="988279" cy="557273"/>
      </dsp:txXfrm>
    </dsp:sp>
    <dsp:sp modelId="{B90D67B1-EF8B-462B-AE31-36249F80056C}">
      <dsp:nvSpPr>
        <dsp:cNvPr id="0" name=""/>
        <dsp:cNvSpPr/>
      </dsp:nvSpPr>
      <dsp:spPr>
        <a:xfrm rot="11571429">
          <a:off x="1921754" y="2397841"/>
          <a:ext cx="1064798" cy="21539"/>
        </a:xfrm>
        <a:custGeom>
          <a:avLst/>
          <a:gdLst/>
          <a:ahLst/>
          <a:cxnLst/>
          <a:rect l="0" t="0" r="0" b="0"/>
          <a:pathLst>
            <a:path>
              <a:moveTo>
                <a:pt x="0" y="10769"/>
              </a:moveTo>
              <a:lnTo>
                <a:pt x="1064798" y="10769"/>
              </a:lnTo>
            </a:path>
          </a:pathLst>
        </a:custGeom>
        <a:noFill/>
        <a:ln w="25400" cap="flat" cmpd="sng" algn="ctr">
          <a:solidFill>
            <a:scrgbClr r="0" g="0" b="0"/>
          </a:solidFill>
          <a:prstDash val="solid"/>
          <a:headEnd type="triangle"/>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2427533" y="2381990"/>
        <a:ext cx="53239" cy="53239"/>
      </dsp:txXfrm>
    </dsp:sp>
    <dsp:sp modelId="{E73BA237-1E8D-4EAC-A3AE-EDC4AD5081DE}">
      <dsp:nvSpPr>
        <dsp:cNvPr id="0" name=""/>
        <dsp:cNvSpPr/>
      </dsp:nvSpPr>
      <dsp:spPr>
        <a:xfrm>
          <a:off x="167711" y="1707491"/>
          <a:ext cx="1882179" cy="78810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Uganda Investment Authority</a:t>
          </a:r>
        </a:p>
      </dsp:txBody>
      <dsp:txXfrm>
        <a:off x="443350" y="1822906"/>
        <a:ext cx="1330901" cy="557273"/>
      </dsp:txXfrm>
    </dsp:sp>
    <dsp:sp modelId="{14DFC662-1553-4DA6-BD70-4243540120D2}">
      <dsp:nvSpPr>
        <dsp:cNvPr id="0" name=""/>
        <dsp:cNvSpPr/>
      </dsp:nvSpPr>
      <dsp:spPr>
        <a:xfrm rot="13114286">
          <a:off x="1873154" y="1946759"/>
          <a:ext cx="1320147" cy="21539"/>
        </a:xfrm>
        <a:custGeom>
          <a:avLst/>
          <a:gdLst/>
          <a:ahLst/>
          <a:cxnLst/>
          <a:rect l="0" t="0" r="0" b="0"/>
          <a:pathLst>
            <a:path>
              <a:moveTo>
                <a:pt x="0" y="10769"/>
              </a:moveTo>
              <a:lnTo>
                <a:pt x="1320147" y="10769"/>
              </a:lnTo>
            </a:path>
          </a:pathLst>
        </a:custGeom>
        <a:noFill/>
        <a:ln w="25400" cap="flat" cmpd="sng" algn="ctr">
          <a:solidFill>
            <a:scrgbClr r="0" g="0" b="0"/>
          </a:solidFill>
          <a:prstDash val="solid"/>
          <a:headEnd type="triangle"/>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2500224" y="1924525"/>
        <a:ext cx="66007" cy="66007"/>
      </dsp:txXfrm>
    </dsp:sp>
    <dsp:sp modelId="{736FBA8B-A2B9-4085-A4AB-DC083694CAE4}">
      <dsp:nvSpPr>
        <dsp:cNvPr id="0" name=""/>
        <dsp:cNvSpPr/>
      </dsp:nvSpPr>
      <dsp:spPr>
        <a:xfrm>
          <a:off x="228601" y="782696"/>
          <a:ext cx="2651116" cy="78810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b="1" i="1" kern="1200" dirty="0"/>
            <a:t>All Licensing Authorities</a:t>
          </a:r>
        </a:p>
      </dsp:txBody>
      <dsp:txXfrm>
        <a:off x="616848" y="898111"/>
        <a:ext cx="1874622" cy="557273"/>
      </dsp:txXfrm>
    </dsp:sp>
    <dsp:sp modelId="{2685A659-8220-487D-9AF3-DF5A69A9D746}">
      <dsp:nvSpPr>
        <dsp:cNvPr id="0" name=""/>
        <dsp:cNvSpPr/>
      </dsp:nvSpPr>
      <dsp:spPr>
        <a:xfrm rot="14657143">
          <a:off x="2108968" y="1571970"/>
          <a:ext cx="1502821" cy="21539"/>
        </a:xfrm>
        <a:custGeom>
          <a:avLst/>
          <a:gdLst/>
          <a:ahLst/>
          <a:cxnLst/>
          <a:rect l="0" t="0" r="0" b="0"/>
          <a:pathLst>
            <a:path>
              <a:moveTo>
                <a:pt x="0" y="10769"/>
              </a:moveTo>
              <a:lnTo>
                <a:pt x="1502821" y="10769"/>
              </a:lnTo>
            </a:path>
          </a:pathLst>
        </a:custGeom>
        <a:noFill/>
        <a:ln w="25400" cap="flat" cmpd="sng" algn="ctr">
          <a:solidFill>
            <a:scrgbClr r="0" g="0" b="0"/>
          </a:solidFill>
          <a:prstDash val="solid"/>
          <a:headEnd type="triangle"/>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2822808" y="1545169"/>
        <a:ext cx="75141" cy="75141"/>
      </dsp:txXfrm>
    </dsp:sp>
    <dsp:sp modelId="{912FD3F3-12E2-47FA-99E6-5FC04A5F9905}">
      <dsp:nvSpPr>
        <dsp:cNvPr id="0" name=""/>
        <dsp:cNvSpPr/>
      </dsp:nvSpPr>
      <dsp:spPr>
        <a:xfrm>
          <a:off x="1850507" y="142717"/>
          <a:ext cx="1012318" cy="78810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NGOs, Churches</a:t>
          </a:r>
        </a:p>
      </dsp:txBody>
      <dsp:txXfrm>
        <a:off x="1998758" y="258132"/>
        <a:ext cx="715816" cy="557273"/>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97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734" y="0"/>
            <a:ext cx="3037840" cy="466973"/>
          </a:xfrm>
          <a:prstGeom prst="rect">
            <a:avLst/>
          </a:prstGeom>
        </p:spPr>
        <p:txBody>
          <a:bodyPr vert="horz" lIns="91440" tIns="45720" rIns="91440" bIns="45720" rtlCol="0"/>
          <a:lstStyle>
            <a:lvl1pPr algn="r">
              <a:defRPr sz="1200"/>
            </a:lvl1pPr>
          </a:lstStyle>
          <a:p>
            <a:fld id="{14EB3DC4-04FE-44E1-9A72-95732B42AA39}" type="datetimeFigureOut">
              <a:rPr lang="en-US" smtClean="0"/>
              <a:t>9/11/2024</a:t>
            </a:fld>
            <a:endParaRPr lang="en-US"/>
          </a:p>
        </p:txBody>
      </p:sp>
      <p:sp>
        <p:nvSpPr>
          <p:cNvPr id="4" name="Footer Placeholder 3"/>
          <p:cNvSpPr>
            <a:spLocks noGrp="1"/>
          </p:cNvSpPr>
          <p:nvPr>
            <p:ph type="ftr" sz="quarter" idx="2"/>
          </p:nvPr>
        </p:nvSpPr>
        <p:spPr>
          <a:xfrm>
            <a:off x="0" y="8829430"/>
            <a:ext cx="3037840" cy="466971"/>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734" y="8829430"/>
            <a:ext cx="3037840" cy="466971"/>
          </a:xfrm>
          <a:prstGeom prst="rect">
            <a:avLst/>
          </a:prstGeom>
        </p:spPr>
        <p:txBody>
          <a:bodyPr vert="horz" lIns="91440" tIns="45720" rIns="91440" bIns="45720" rtlCol="0" anchor="b"/>
          <a:lstStyle>
            <a:lvl1pPr algn="r">
              <a:defRPr sz="1200"/>
            </a:lvl1pPr>
          </a:lstStyle>
          <a:p>
            <a:fld id="{5060B54B-04DF-4D12-9FA9-C405A3E89602}" type="slidenum">
              <a:rPr lang="en-US" smtClean="0"/>
              <a:t>‹#›</a:t>
            </a:fld>
            <a:endParaRPr lang="en-US"/>
          </a:p>
        </p:txBody>
      </p:sp>
    </p:spTree>
    <p:extLst>
      <p:ext uri="{BB962C8B-B14F-4D97-AF65-F5344CB8AC3E}">
        <p14:creationId xmlns:p14="http://schemas.microsoft.com/office/powerpoint/2010/main" val="35837829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5ACB3D79-7022-4989-B304-89DEE13CBC2E}" type="datetimeFigureOut">
              <a:rPr lang="en-US" smtClean="0"/>
              <a:t>9/11/2024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5700F2BB-6F4D-40B2-9147-464428298D86}" type="slidenum">
              <a:rPr lang="en-US" smtClean="0"/>
              <a:t>‹#›</a:t>
            </a:fld>
            <a:endParaRPr lang="en-US"/>
          </a:p>
        </p:txBody>
      </p:sp>
    </p:spTree>
    <p:extLst>
      <p:ext uri="{BB962C8B-B14F-4D97-AF65-F5344CB8AC3E}">
        <p14:creationId xmlns:p14="http://schemas.microsoft.com/office/powerpoint/2010/main" val="13769382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0082B5-7D38-4C9F-82E3-41A2BC418733}" type="slidenum">
              <a:rPr lang="en-GB" smtClean="0"/>
              <a:t>8</a:t>
            </a:fld>
            <a:endParaRPr lang="en-GB"/>
          </a:p>
        </p:txBody>
      </p:sp>
    </p:spTree>
    <p:extLst>
      <p:ext uri="{BB962C8B-B14F-4D97-AF65-F5344CB8AC3E}">
        <p14:creationId xmlns:p14="http://schemas.microsoft.com/office/powerpoint/2010/main" val="24527239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G" dirty="0"/>
          </a:p>
        </p:txBody>
      </p:sp>
      <p:sp>
        <p:nvSpPr>
          <p:cNvPr id="4" name="Slide Number Placeholder 3"/>
          <p:cNvSpPr>
            <a:spLocks noGrp="1"/>
          </p:cNvSpPr>
          <p:nvPr>
            <p:ph type="sldNum" sz="quarter" idx="5"/>
          </p:nvPr>
        </p:nvSpPr>
        <p:spPr/>
        <p:txBody>
          <a:bodyPr/>
          <a:lstStyle/>
          <a:p>
            <a:fld id="{5700F2BB-6F4D-40B2-9147-464428298D86}" type="slidenum">
              <a:rPr lang="en-US" smtClean="0"/>
              <a:t>11</a:t>
            </a:fld>
            <a:endParaRPr lang="en-US"/>
          </a:p>
        </p:txBody>
      </p:sp>
    </p:spTree>
    <p:extLst>
      <p:ext uri="{BB962C8B-B14F-4D97-AF65-F5344CB8AC3E}">
        <p14:creationId xmlns:p14="http://schemas.microsoft.com/office/powerpoint/2010/main" val="122636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9/11/2024</a:t>
            </a:fld>
            <a:endParaRPr lang="en-US"/>
          </a:p>
        </p:txBody>
      </p:sp>
      <p:sp>
        <p:nvSpPr>
          <p:cNvPr id="6" name="Holder 6"/>
          <p:cNvSpPr>
            <a:spLocks noGrp="1"/>
          </p:cNvSpPr>
          <p:nvPr>
            <p:ph type="sldNum" sz="quarter" idx="7"/>
          </p:nvPr>
        </p:nvSpPr>
        <p:spPr/>
        <p:txBody>
          <a:bodyPr lIns="0" tIns="0" rIns="0" bIns="0"/>
          <a:lstStyle>
            <a:lvl1pPr>
              <a:defRPr sz="1050" b="0" i="0">
                <a:solidFill>
                  <a:schemeClr val="bg1"/>
                </a:solidFill>
                <a:latin typeface="Calibri"/>
                <a:cs typeface="Calibri"/>
              </a:defRPr>
            </a:lvl1pPr>
          </a:lstStyle>
          <a:p>
            <a:pPr marL="25400">
              <a:lnSpc>
                <a:spcPts val="1100"/>
              </a:lnSpc>
            </a:pPr>
            <a:fld id="{81D60167-4931-47E6-BA6A-407CBD079E47}" type="slidenum">
              <a:rPr dirty="0"/>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chemeClr val="tx1"/>
                </a:solidFill>
                <a:latin typeface="Bookman Old Style"/>
                <a:cs typeface="Bookman Old Style"/>
              </a:defRPr>
            </a:lvl1pPr>
          </a:lstStyle>
          <a:p>
            <a:endParaRPr/>
          </a:p>
        </p:txBody>
      </p:sp>
      <p:sp>
        <p:nvSpPr>
          <p:cNvPr id="3" name="Holder 3"/>
          <p:cNvSpPr>
            <a:spLocks noGrp="1"/>
          </p:cNvSpPr>
          <p:nvPr>
            <p:ph type="body" idx="1"/>
          </p:nvPr>
        </p:nvSpPr>
        <p:spPr/>
        <p:txBody>
          <a:bodyPr lIns="0" tIns="0" rIns="0" bIns="0"/>
          <a:lstStyle>
            <a:lvl1pPr>
              <a:defRPr sz="2600" b="0" i="0">
                <a:solidFill>
                  <a:schemeClr val="tx1"/>
                </a:solidFill>
                <a:latin typeface="Bookman Old Style"/>
                <a:cs typeface="Bookman Old Style"/>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9/11/2024</a:t>
            </a:fld>
            <a:endParaRPr lang="en-US"/>
          </a:p>
        </p:txBody>
      </p:sp>
      <p:sp>
        <p:nvSpPr>
          <p:cNvPr id="6" name="Holder 6"/>
          <p:cNvSpPr>
            <a:spLocks noGrp="1"/>
          </p:cNvSpPr>
          <p:nvPr>
            <p:ph type="sldNum" sz="quarter" idx="7"/>
          </p:nvPr>
        </p:nvSpPr>
        <p:spPr/>
        <p:txBody>
          <a:bodyPr lIns="0" tIns="0" rIns="0" bIns="0"/>
          <a:lstStyle>
            <a:lvl1pPr>
              <a:defRPr sz="1050" b="0" i="0">
                <a:solidFill>
                  <a:schemeClr val="bg1"/>
                </a:solidFill>
                <a:latin typeface="Calibri"/>
                <a:cs typeface="Calibri"/>
              </a:defRPr>
            </a:lvl1pPr>
          </a:lstStyle>
          <a:p>
            <a:pPr marL="25400">
              <a:lnSpc>
                <a:spcPts val="1100"/>
              </a:lnSpc>
            </a:pPr>
            <a:fld id="{81D60167-4931-47E6-BA6A-407CBD079E47}" type="slidenum">
              <a:rPr dirty="0"/>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chemeClr val="tx1"/>
                </a:solidFill>
                <a:latin typeface="Bookman Old Style"/>
                <a:cs typeface="Bookman Old Style"/>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9/11/2024</a:t>
            </a:fld>
            <a:endParaRPr lang="en-US"/>
          </a:p>
        </p:txBody>
      </p:sp>
      <p:sp>
        <p:nvSpPr>
          <p:cNvPr id="7" name="Holder 7"/>
          <p:cNvSpPr>
            <a:spLocks noGrp="1"/>
          </p:cNvSpPr>
          <p:nvPr>
            <p:ph type="sldNum" sz="quarter" idx="7"/>
          </p:nvPr>
        </p:nvSpPr>
        <p:spPr/>
        <p:txBody>
          <a:bodyPr lIns="0" tIns="0" rIns="0" bIns="0"/>
          <a:lstStyle>
            <a:lvl1pPr>
              <a:defRPr sz="1050" b="0" i="0">
                <a:solidFill>
                  <a:schemeClr val="bg1"/>
                </a:solidFill>
                <a:latin typeface="Calibri"/>
                <a:cs typeface="Calibri"/>
              </a:defRPr>
            </a:lvl1pPr>
          </a:lstStyle>
          <a:p>
            <a:pPr marL="25400">
              <a:lnSpc>
                <a:spcPts val="1100"/>
              </a:lnSpc>
            </a:pPr>
            <a:fld id="{81D60167-4931-47E6-BA6A-407CBD079E47}" type="slidenum">
              <a:rPr dirty="0"/>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chemeClr val="tx1"/>
                </a:solidFill>
                <a:latin typeface="Bookman Old Style"/>
                <a:cs typeface="Bookman Old Style"/>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9/11/2024</a:t>
            </a:fld>
            <a:endParaRPr lang="en-US"/>
          </a:p>
        </p:txBody>
      </p:sp>
      <p:sp>
        <p:nvSpPr>
          <p:cNvPr id="5" name="Holder 5"/>
          <p:cNvSpPr>
            <a:spLocks noGrp="1"/>
          </p:cNvSpPr>
          <p:nvPr>
            <p:ph type="sldNum" sz="quarter" idx="7"/>
          </p:nvPr>
        </p:nvSpPr>
        <p:spPr/>
        <p:txBody>
          <a:bodyPr lIns="0" tIns="0" rIns="0" bIns="0"/>
          <a:lstStyle>
            <a:lvl1pPr>
              <a:defRPr sz="1050" b="0" i="0">
                <a:solidFill>
                  <a:schemeClr val="bg1"/>
                </a:solidFill>
                <a:latin typeface="Calibri"/>
                <a:cs typeface="Calibri"/>
              </a:defRPr>
            </a:lvl1pPr>
          </a:lstStyle>
          <a:p>
            <a:pPr marL="25400">
              <a:lnSpc>
                <a:spcPts val="1100"/>
              </a:lnSpc>
            </a:pPr>
            <a:fld id="{81D60167-4931-47E6-BA6A-407CBD079E47}" type="slidenum">
              <a:rPr dirty="0"/>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3047" y="6400799"/>
            <a:ext cx="12189460" cy="457200"/>
          </a:xfrm>
          <a:custGeom>
            <a:avLst/>
            <a:gdLst/>
            <a:ahLst/>
            <a:cxnLst/>
            <a:rect l="l" t="t" r="r" b="b"/>
            <a:pathLst>
              <a:path w="12189460" h="457200">
                <a:moveTo>
                  <a:pt x="0" y="457199"/>
                </a:moveTo>
                <a:lnTo>
                  <a:pt x="12188952" y="457199"/>
                </a:lnTo>
                <a:lnTo>
                  <a:pt x="12188952" y="0"/>
                </a:lnTo>
                <a:lnTo>
                  <a:pt x="0" y="0"/>
                </a:lnTo>
                <a:lnTo>
                  <a:pt x="0" y="457199"/>
                </a:lnTo>
                <a:close/>
              </a:path>
            </a:pathLst>
          </a:custGeom>
          <a:solidFill>
            <a:srgbClr val="2583C5"/>
          </a:solidFill>
        </p:spPr>
        <p:txBody>
          <a:bodyPr wrap="square" lIns="0" tIns="0" rIns="0" bIns="0" rtlCol="0"/>
          <a:lstStyle/>
          <a:p>
            <a:endParaRPr/>
          </a:p>
        </p:txBody>
      </p:sp>
      <p:sp>
        <p:nvSpPr>
          <p:cNvPr id="17" name="bk object 17"/>
          <p:cNvSpPr/>
          <p:nvPr/>
        </p:nvSpPr>
        <p:spPr>
          <a:xfrm>
            <a:off x="0" y="6333744"/>
            <a:ext cx="12189460" cy="64135"/>
          </a:xfrm>
          <a:custGeom>
            <a:avLst/>
            <a:gdLst/>
            <a:ahLst/>
            <a:cxnLst/>
            <a:rect l="l" t="t" r="r" b="b"/>
            <a:pathLst>
              <a:path w="12189460" h="64135">
                <a:moveTo>
                  <a:pt x="0" y="64007"/>
                </a:moveTo>
                <a:lnTo>
                  <a:pt x="12188952" y="64007"/>
                </a:lnTo>
                <a:lnTo>
                  <a:pt x="12188952" y="0"/>
                </a:lnTo>
                <a:lnTo>
                  <a:pt x="0" y="0"/>
                </a:lnTo>
                <a:lnTo>
                  <a:pt x="0" y="64007"/>
                </a:lnTo>
                <a:close/>
              </a:path>
            </a:pathLst>
          </a:custGeom>
          <a:solidFill>
            <a:srgbClr val="1CACE3"/>
          </a:solidFill>
        </p:spPr>
        <p:txBody>
          <a:bodyPr wrap="square" lIns="0" tIns="0" rIns="0" bIns="0" rtlCol="0"/>
          <a:lstStyle/>
          <a:p>
            <a:endParaRPr/>
          </a:p>
        </p:txBody>
      </p:sp>
      <p:sp>
        <p:nvSpPr>
          <p:cNvPr id="18" name="bk object 18"/>
          <p:cNvSpPr/>
          <p:nvPr/>
        </p:nvSpPr>
        <p:spPr>
          <a:xfrm>
            <a:off x="1193291" y="1737360"/>
            <a:ext cx="9966960" cy="0"/>
          </a:xfrm>
          <a:custGeom>
            <a:avLst/>
            <a:gdLst/>
            <a:ahLst/>
            <a:cxnLst/>
            <a:rect l="l" t="t" r="r" b="b"/>
            <a:pathLst>
              <a:path w="9966960">
                <a:moveTo>
                  <a:pt x="0" y="0"/>
                </a:moveTo>
                <a:lnTo>
                  <a:pt x="9966960" y="0"/>
                </a:lnTo>
              </a:path>
            </a:pathLst>
          </a:custGeom>
          <a:ln w="6096">
            <a:solidFill>
              <a:srgbClr val="7E7E7E"/>
            </a:solidFill>
          </a:ln>
        </p:spPr>
        <p:txBody>
          <a:bodyPr wrap="square" lIns="0" tIns="0" rIns="0" bIns="0" rtlCol="0"/>
          <a:lstStyle/>
          <a:p>
            <a:endParaRPr/>
          </a:p>
        </p:txBody>
      </p:sp>
      <p:sp>
        <p:nvSpPr>
          <p:cNvPr id="19" name="bk object 19"/>
          <p:cNvSpPr/>
          <p:nvPr/>
        </p:nvSpPr>
        <p:spPr>
          <a:xfrm>
            <a:off x="1191767" y="219456"/>
            <a:ext cx="10180320" cy="6158484"/>
          </a:xfrm>
          <a:prstGeom prst="rect">
            <a:avLst/>
          </a:prstGeom>
          <a:blipFill>
            <a:blip r:embed="rId2" cstate="print"/>
            <a:stretch>
              <a:fillRect/>
            </a:stretch>
          </a:blipFill>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9/11/2024</a:t>
            </a:fld>
            <a:endParaRPr lang="en-US"/>
          </a:p>
        </p:txBody>
      </p:sp>
      <p:sp>
        <p:nvSpPr>
          <p:cNvPr id="4" name="Holder 4"/>
          <p:cNvSpPr>
            <a:spLocks noGrp="1"/>
          </p:cNvSpPr>
          <p:nvPr>
            <p:ph type="sldNum" sz="quarter" idx="7"/>
          </p:nvPr>
        </p:nvSpPr>
        <p:spPr/>
        <p:txBody>
          <a:bodyPr lIns="0" tIns="0" rIns="0" bIns="0"/>
          <a:lstStyle>
            <a:lvl1pPr>
              <a:defRPr sz="1050" b="0" i="0">
                <a:solidFill>
                  <a:schemeClr val="bg1"/>
                </a:solidFill>
                <a:latin typeface="Calibri"/>
                <a:cs typeface="Calibri"/>
              </a:defRPr>
            </a:lvl1pPr>
          </a:lstStyle>
          <a:p>
            <a:pPr marL="25400">
              <a:lnSpc>
                <a:spcPts val="1100"/>
              </a:lnSpc>
            </a:pPr>
            <a:fld id="{81D60167-4931-47E6-BA6A-407CBD079E47}" type="slidenum">
              <a:rPr dirty="0"/>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2" y="3308581"/>
            <a:ext cx="9906000" cy="14688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1141410" y="4777381"/>
            <a:ext cx="9906001"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0B9BA7-9F91-4D0A-A5D5-EF41B2E0E9E7}" type="datetime1">
              <a:rPr lang="en-US" smtClean="0"/>
              <a:t>9/11/2024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07639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sp>
        <p:nvSpPr>
          <p:cNvPr id="4" name="Freeform 7">
            <a:extLst>
              <a:ext uri="{FF2B5EF4-FFF2-40B4-BE49-F238E27FC236}">
                <a16:creationId xmlns:a16="http://schemas.microsoft.com/office/drawing/2014/main" id="{4A27D89A-17F4-4746-B745-6FAED6004C17}"/>
              </a:ext>
            </a:extLst>
          </p:cNvPr>
          <p:cNvSpPr>
            <a:spLocks noChangeArrowheads="1"/>
          </p:cNvSpPr>
          <p:nvPr/>
        </p:nvSpPr>
        <p:spPr bwMode="auto">
          <a:xfrm>
            <a:off x="812800" y="1219200"/>
            <a:ext cx="609600" cy="3581400"/>
          </a:xfrm>
          <a:custGeom>
            <a:avLst/>
            <a:gdLst>
              <a:gd name="T0" fmla="*/ 0 w 1000"/>
              <a:gd name="T1" fmla="*/ 3581400 h 1000"/>
              <a:gd name="T2" fmla="*/ 0 w 1000"/>
              <a:gd name="T3" fmla="*/ 0 h 1000"/>
              <a:gd name="T4" fmla="*/ 457200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8575" cap="flat" cmpd="sng">
            <a:solidFill>
              <a:srgbClr val="FF9900"/>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sz="1800"/>
          </a:p>
        </p:txBody>
      </p:sp>
      <p:sp>
        <p:nvSpPr>
          <p:cNvPr id="26626" name="Rectangle 2"/>
          <p:cNvSpPr>
            <a:spLocks noGrp="1" noChangeArrowheads="1"/>
          </p:cNvSpPr>
          <p:nvPr>
            <p:ph type="ctrTitle"/>
          </p:nvPr>
        </p:nvSpPr>
        <p:spPr>
          <a:xfrm>
            <a:off x="1219201" y="1524000"/>
            <a:ext cx="10164233" cy="1752600"/>
          </a:xfrm>
        </p:spPr>
        <p:txBody>
          <a:bodyPr/>
          <a:lstStyle>
            <a:lvl1pPr>
              <a:defRPr sz="4000"/>
            </a:lvl1pPr>
          </a:lstStyle>
          <a:p>
            <a:pPr lvl="0"/>
            <a:r>
              <a:rPr lang="en-US" altLang="en-US" noProof="0"/>
              <a:t>Click to edit Master title style</a:t>
            </a:r>
          </a:p>
        </p:txBody>
      </p:sp>
      <p:sp>
        <p:nvSpPr>
          <p:cNvPr id="26627" name="Rectangle 3"/>
          <p:cNvSpPr>
            <a:spLocks noGrp="1" noChangeArrowheads="1"/>
          </p:cNvSpPr>
          <p:nvPr>
            <p:ph type="subTitle" idx="1"/>
          </p:nvPr>
        </p:nvSpPr>
        <p:spPr>
          <a:xfrm>
            <a:off x="2641600" y="3962400"/>
            <a:ext cx="8737600" cy="1752600"/>
          </a:xfrm>
        </p:spPr>
        <p:txBody>
          <a:bodyPr/>
          <a:lstStyle>
            <a:lvl1pPr marL="0" indent="0">
              <a:buFont typeface="Wingdings" panose="05000000000000000000" pitchFamily="2" charset="2"/>
              <a:buNone/>
              <a:defRPr sz="2800"/>
            </a:lvl1pPr>
          </a:lstStyle>
          <a:p>
            <a:pPr lvl="0"/>
            <a:r>
              <a:rPr lang="en-US" altLang="en-US" noProof="0"/>
              <a:t>Click to edit Master subtitle style</a:t>
            </a:r>
          </a:p>
        </p:txBody>
      </p:sp>
      <p:sp>
        <p:nvSpPr>
          <p:cNvPr id="5" name="Date Placeholder 4">
            <a:extLst>
              <a:ext uri="{FF2B5EF4-FFF2-40B4-BE49-F238E27FC236}">
                <a16:creationId xmlns:a16="http://schemas.microsoft.com/office/drawing/2014/main" id="{E6EDE181-5B09-4CEF-8666-019014504D08}"/>
              </a:ext>
            </a:extLst>
          </p:cNvPr>
          <p:cNvSpPr>
            <a:spLocks noGrp="1" noChangeArrowheads="1"/>
          </p:cNvSpPr>
          <p:nvPr>
            <p:ph type="dt" sz="half" idx="10"/>
          </p:nvPr>
        </p:nvSpPr>
        <p:spPr bwMode="auto">
          <a:xfrm>
            <a:off x="609600" y="6243638"/>
            <a:ext cx="28448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solidFill>
                  <a:schemeClr val="tx1"/>
                </a:solidFill>
              </a:defRPr>
            </a:lvl1pPr>
          </a:lstStyle>
          <a:p>
            <a:pPr>
              <a:defRPr/>
            </a:pPr>
            <a:endParaRPr lang="en-US" altLang="en-US"/>
          </a:p>
        </p:txBody>
      </p:sp>
      <p:sp>
        <p:nvSpPr>
          <p:cNvPr id="6" name="Footer Placeholder 5">
            <a:extLst>
              <a:ext uri="{FF2B5EF4-FFF2-40B4-BE49-F238E27FC236}">
                <a16:creationId xmlns:a16="http://schemas.microsoft.com/office/drawing/2014/main" id="{53A81180-105F-4A5C-9E2A-17CF3DC6DC7E}"/>
              </a:ext>
            </a:extLst>
          </p:cNvPr>
          <p:cNvSpPr>
            <a:spLocks noGrp="1" noChangeArrowheads="1"/>
          </p:cNvSpPr>
          <p:nvPr>
            <p:ph type="ftr" sz="quarter" idx="11"/>
          </p:nvPr>
        </p:nvSpPr>
        <p:spPr bwMode="auto">
          <a:xfrm>
            <a:off x="4165600" y="6243638"/>
            <a:ext cx="38608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smtClean="0">
                <a:solidFill>
                  <a:schemeClr val="tx1"/>
                </a:solidFill>
              </a:defRPr>
            </a:lvl1pPr>
          </a:lstStyle>
          <a:p>
            <a:pPr>
              <a:defRPr/>
            </a:pPr>
            <a:endParaRPr lang="en-US" altLang="en-US"/>
          </a:p>
        </p:txBody>
      </p:sp>
      <p:sp>
        <p:nvSpPr>
          <p:cNvPr id="7" name="Slide Number Placeholder 6">
            <a:extLst>
              <a:ext uri="{FF2B5EF4-FFF2-40B4-BE49-F238E27FC236}">
                <a16:creationId xmlns:a16="http://schemas.microsoft.com/office/drawing/2014/main" id="{3AC7AAED-99F0-4ED1-9BA9-607F0C6D59B5}"/>
              </a:ext>
            </a:extLst>
          </p:cNvPr>
          <p:cNvSpPr>
            <a:spLocks noGrp="1" noChangeArrowheads="1"/>
          </p:cNvSpPr>
          <p:nvPr>
            <p:ph type="sldNum" sz="quarter" idx="12"/>
          </p:nvPr>
        </p:nvSpPr>
        <p:spPr bwMode="auto">
          <a:xfrm>
            <a:off x="8737600" y="6243638"/>
            <a:ext cx="28448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solidFill>
                  <a:schemeClr val="tx1"/>
                </a:solidFill>
              </a:defRPr>
            </a:lvl1pPr>
          </a:lstStyle>
          <a:p>
            <a:pPr>
              <a:defRPr/>
            </a:pPr>
            <a:fld id="{4BFB4DF8-E24B-43CF-A881-2C6F4B7C4413}" type="slidenum">
              <a:rPr lang="en-US" altLang="en-US"/>
              <a:pPr>
                <a:defRPr/>
              </a:pPr>
              <a:t>‹#›</a:t>
            </a:fld>
            <a:endParaRPr lang="en-US" altLang="en-US"/>
          </a:p>
        </p:txBody>
      </p:sp>
    </p:spTree>
    <p:extLst>
      <p:ext uri="{BB962C8B-B14F-4D97-AF65-F5344CB8AC3E}">
        <p14:creationId xmlns:p14="http://schemas.microsoft.com/office/powerpoint/2010/main" val="2447783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3047" y="6400799"/>
            <a:ext cx="12189460" cy="457200"/>
          </a:xfrm>
          <a:custGeom>
            <a:avLst/>
            <a:gdLst/>
            <a:ahLst/>
            <a:cxnLst/>
            <a:rect l="l" t="t" r="r" b="b"/>
            <a:pathLst>
              <a:path w="12189460" h="457200">
                <a:moveTo>
                  <a:pt x="0" y="457199"/>
                </a:moveTo>
                <a:lnTo>
                  <a:pt x="12188952" y="457199"/>
                </a:lnTo>
                <a:lnTo>
                  <a:pt x="12188952" y="0"/>
                </a:lnTo>
                <a:lnTo>
                  <a:pt x="0" y="0"/>
                </a:lnTo>
                <a:lnTo>
                  <a:pt x="0" y="457199"/>
                </a:lnTo>
                <a:close/>
              </a:path>
            </a:pathLst>
          </a:custGeom>
          <a:solidFill>
            <a:srgbClr val="2583C5"/>
          </a:solidFill>
        </p:spPr>
        <p:txBody>
          <a:bodyPr wrap="square" lIns="0" tIns="0" rIns="0" bIns="0" rtlCol="0"/>
          <a:lstStyle/>
          <a:p>
            <a:endParaRPr/>
          </a:p>
        </p:txBody>
      </p:sp>
      <p:sp>
        <p:nvSpPr>
          <p:cNvPr id="17" name="bk object 17"/>
          <p:cNvSpPr/>
          <p:nvPr/>
        </p:nvSpPr>
        <p:spPr>
          <a:xfrm>
            <a:off x="0" y="6333744"/>
            <a:ext cx="12189460" cy="64135"/>
          </a:xfrm>
          <a:custGeom>
            <a:avLst/>
            <a:gdLst/>
            <a:ahLst/>
            <a:cxnLst/>
            <a:rect l="l" t="t" r="r" b="b"/>
            <a:pathLst>
              <a:path w="12189460" h="64135">
                <a:moveTo>
                  <a:pt x="0" y="64007"/>
                </a:moveTo>
                <a:lnTo>
                  <a:pt x="12188952" y="64007"/>
                </a:lnTo>
                <a:lnTo>
                  <a:pt x="12188952" y="0"/>
                </a:lnTo>
                <a:lnTo>
                  <a:pt x="0" y="0"/>
                </a:lnTo>
                <a:lnTo>
                  <a:pt x="0" y="64007"/>
                </a:lnTo>
                <a:close/>
              </a:path>
            </a:pathLst>
          </a:custGeom>
          <a:solidFill>
            <a:srgbClr val="1CACE3"/>
          </a:solidFill>
        </p:spPr>
        <p:txBody>
          <a:bodyPr wrap="square" lIns="0" tIns="0" rIns="0" bIns="0" rtlCol="0"/>
          <a:lstStyle/>
          <a:p>
            <a:endParaRPr/>
          </a:p>
        </p:txBody>
      </p:sp>
      <p:sp>
        <p:nvSpPr>
          <p:cNvPr id="18" name="bk object 18"/>
          <p:cNvSpPr/>
          <p:nvPr/>
        </p:nvSpPr>
        <p:spPr>
          <a:xfrm>
            <a:off x="1193291" y="1737360"/>
            <a:ext cx="9966960" cy="0"/>
          </a:xfrm>
          <a:custGeom>
            <a:avLst/>
            <a:gdLst/>
            <a:ahLst/>
            <a:cxnLst/>
            <a:rect l="l" t="t" r="r" b="b"/>
            <a:pathLst>
              <a:path w="9966960">
                <a:moveTo>
                  <a:pt x="0" y="0"/>
                </a:moveTo>
                <a:lnTo>
                  <a:pt x="9966960" y="0"/>
                </a:lnTo>
              </a:path>
            </a:pathLst>
          </a:custGeom>
          <a:ln w="6096">
            <a:solidFill>
              <a:srgbClr val="7E7E7E"/>
            </a:solidFill>
          </a:ln>
        </p:spPr>
        <p:txBody>
          <a:bodyPr wrap="square" lIns="0" tIns="0" rIns="0" bIns="0" rtlCol="0"/>
          <a:lstStyle/>
          <a:p>
            <a:endParaRPr/>
          </a:p>
        </p:txBody>
      </p:sp>
      <p:sp>
        <p:nvSpPr>
          <p:cNvPr id="2" name="Holder 2"/>
          <p:cNvSpPr>
            <a:spLocks noGrp="1"/>
          </p:cNvSpPr>
          <p:nvPr>
            <p:ph type="title"/>
          </p:nvPr>
        </p:nvSpPr>
        <p:spPr>
          <a:xfrm>
            <a:off x="2785237" y="478027"/>
            <a:ext cx="6621525" cy="928369"/>
          </a:xfrm>
          <a:prstGeom prst="rect">
            <a:avLst/>
          </a:prstGeom>
        </p:spPr>
        <p:txBody>
          <a:bodyPr wrap="square" lIns="0" tIns="0" rIns="0" bIns="0">
            <a:spAutoFit/>
          </a:bodyPr>
          <a:lstStyle>
            <a:lvl1pPr>
              <a:defRPr sz="3200" b="1" i="0">
                <a:solidFill>
                  <a:schemeClr val="tx1"/>
                </a:solidFill>
                <a:latin typeface="Bookman Old Style"/>
                <a:cs typeface="Bookman Old Style"/>
              </a:defRPr>
            </a:lvl1pPr>
          </a:lstStyle>
          <a:p>
            <a:endParaRPr/>
          </a:p>
        </p:txBody>
      </p:sp>
      <p:sp>
        <p:nvSpPr>
          <p:cNvPr id="3" name="Holder 3"/>
          <p:cNvSpPr>
            <a:spLocks noGrp="1"/>
          </p:cNvSpPr>
          <p:nvPr>
            <p:ph type="body" idx="1"/>
          </p:nvPr>
        </p:nvSpPr>
        <p:spPr>
          <a:xfrm>
            <a:off x="1004443" y="1830451"/>
            <a:ext cx="10183113" cy="4132579"/>
          </a:xfrm>
          <a:prstGeom prst="rect">
            <a:avLst/>
          </a:prstGeom>
        </p:spPr>
        <p:txBody>
          <a:bodyPr wrap="square" lIns="0" tIns="0" rIns="0" bIns="0">
            <a:spAutoFit/>
          </a:bodyPr>
          <a:lstStyle>
            <a:lvl1pPr>
              <a:defRPr sz="2600" b="0" i="0">
                <a:solidFill>
                  <a:schemeClr val="tx1"/>
                </a:solidFill>
                <a:latin typeface="Bookman Old Style"/>
                <a:cs typeface="Bookman Old Style"/>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9/11/2024</a:t>
            </a:fld>
            <a:endParaRPr lang="en-US"/>
          </a:p>
        </p:txBody>
      </p:sp>
      <p:sp>
        <p:nvSpPr>
          <p:cNvPr id="6" name="Holder 6"/>
          <p:cNvSpPr>
            <a:spLocks noGrp="1"/>
          </p:cNvSpPr>
          <p:nvPr>
            <p:ph type="sldNum" sz="quarter" idx="7"/>
          </p:nvPr>
        </p:nvSpPr>
        <p:spPr>
          <a:xfrm>
            <a:off x="10959845" y="6575552"/>
            <a:ext cx="187959" cy="160020"/>
          </a:xfrm>
          <a:prstGeom prst="rect">
            <a:avLst/>
          </a:prstGeom>
        </p:spPr>
        <p:txBody>
          <a:bodyPr wrap="square" lIns="0" tIns="0" rIns="0" bIns="0">
            <a:spAutoFit/>
          </a:bodyPr>
          <a:lstStyle>
            <a:lvl1pPr>
              <a:defRPr sz="1050" b="0" i="0">
                <a:solidFill>
                  <a:schemeClr val="bg1"/>
                </a:solidFill>
                <a:latin typeface="Calibri"/>
                <a:cs typeface="Calibri"/>
              </a:defRPr>
            </a:lvl1pPr>
          </a:lstStyle>
          <a:p>
            <a:pPr marL="25400">
              <a:lnSpc>
                <a:spcPts val="1100"/>
              </a:lnSpc>
            </a:pPr>
            <a:fld id="{81D60167-4931-47E6-BA6A-407CBD079E47}" type="slidenum">
              <a:rPr dirty="0"/>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wb.fia.go.u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7A9B5E96-EAA3-4137-B368-0D7FF79DA49C}"/>
              </a:ext>
            </a:extLst>
          </p:cNvPr>
          <p:cNvSpPr>
            <a:spLocks noGrp="1" noChangeArrowheads="1"/>
          </p:cNvSpPr>
          <p:nvPr>
            <p:ph type="ctrTitle"/>
          </p:nvPr>
        </p:nvSpPr>
        <p:spPr>
          <a:xfrm>
            <a:off x="990600" y="1371600"/>
            <a:ext cx="10210800" cy="2831544"/>
          </a:xfrm>
          <a:ln w="28575">
            <a:solidFill>
              <a:schemeClr val="accent1"/>
            </a:solidFill>
          </a:ln>
        </p:spPr>
        <p:txBody>
          <a:bodyPr/>
          <a:lstStyle/>
          <a:p>
            <a:pPr algn="ctr" eaLnBrk="1" hangingPunct="1"/>
            <a:r>
              <a:rPr lang="en-US" sz="3600" dirty="0">
                <a:solidFill>
                  <a:srgbClr val="0070C0"/>
                </a:solidFill>
              </a:rPr>
              <a:t>The Role of Local Authorities in the Prevention and Fight against Money Laundering &amp; Terrorism Financing</a:t>
            </a:r>
            <a:br>
              <a:rPr lang="en-US" sz="3600" dirty="0"/>
            </a:br>
            <a:br>
              <a:rPr lang="en-US" altLang="en-US" sz="3800" dirty="0"/>
            </a:br>
            <a:endParaRPr lang="en-US" altLang="en-US" sz="3800" dirty="0"/>
          </a:p>
        </p:txBody>
      </p:sp>
      <p:pic>
        <p:nvPicPr>
          <p:cNvPr id="2" name="Picture 1">
            <a:extLst>
              <a:ext uri="{FF2B5EF4-FFF2-40B4-BE49-F238E27FC236}">
                <a16:creationId xmlns:a16="http://schemas.microsoft.com/office/drawing/2014/main" id="{488A5182-FC48-4FD4-8F86-263602979D32}"/>
              </a:ext>
            </a:extLst>
          </p:cNvPr>
          <p:cNvPicPr>
            <a:picLocks noChangeAspect="1"/>
          </p:cNvPicPr>
          <p:nvPr/>
        </p:nvPicPr>
        <p:blipFill>
          <a:blip r:embed="rId2"/>
          <a:stretch>
            <a:fillRect/>
          </a:stretch>
        </p:blipFill>
        <p:spPr>
          <a:xfrm>
            <a:off x="10369724" y="5334000"/>
            <a:ext cx="1822276" cy="1371600"/>
          </a:xfrm>
          <a:prstGeom prst="rect">
            <a:avLst/>
          </a:prstGeom>
        </p:spPr>
      </p:pic>
      <p:sp>
        <p:nvSpPr>
          <p:cNvPr id="3" name="object 3"/>
          <p:cNvSpPr txBox="1"/>
          <p:nvPr/>
        </p:nvSpPr>
        <p:spPr>
          <a:xfrm>
            <a:off x="838200" y="5564903"/>
            <a:ext cx="8077200" cy="1140697"/>
          </a:xfrm>
          <a:prstGeom prst="rect">
            <a:avLst/>
          </a:prstGeom>
        </p:spPr>
        <p:txBody>
          <a:bodyPr vert="horz" wrap="square" lIns="0" tIns="12065" rIns="0" bIns="0" rtlCol="0">
            <a:spAutoFit/>
          </a:bodyPr>
          <a:lstStyle/>
          <a:p>
            <a:pPr>
              <a:lnSpc>
                <a:spcPts val="2165"/>
              </a:lnSpc>
            </a:pPr>
            <a:r>
              <a:rPr lang="en-US" sz="1900" b="1" spc="-5" dirty="0">
                <a:solidFill>
                  <a:srgbClr val="0070C0"/>
                </a:solidFill>
                <a:latin typeface="Bookman Old Style"/>
                <a:cs typeface="Bookman Old Style"/>
              </a:rPr>
              <a:t>FINANCIAL INTELLIGENCE AUTHORITY</a:t>
            </a:r>
          </a:p>
          <a:p>
            <a:pPr>
              <a:lnSpc>
                <a:spcPts val="2165"/>
              </a:lnSpc>
            </a:pPr>
            <a:r>
              <a:rPr lang="en-US" sz="1900" b="1" spc="-5" dirty="0">
                <a:latin typeface="Bookman Old Style"/>
                <a:cs typeface="Bookman Old Style"/>
              </a:rPr>
              <a:t>Presentation at the Local Government Budget Consultative workshops.</a:t>
            </a:r>
          </a:p>
          <a:p>
            <a:pPr>
              <a:lnSpc>
                <a:spcPts val="2165"/>
              </a:lnSpc>
            </a:pPr>
            <a:r>
              <a:rPr lang="en-US" sz="1900" b="1" spc="-5" dirty="0">
                <a:solidFill>
                  <a:srgbClr val="C4982A"/>
                </a:solidFill>
                <a:latin typeface="Bookman Old Style"/>
                <a:cs typeface="Bookman Old Style"/>
              </a:rPr>
              <a:t>September –October </a:t>
            </a:r>
            <a:r>
              <a:rPr sz="1900" b="1" spc="-10" dirty="0">
                <a:solidFill>
                  <a:srgbClr val="C4982A"/>
                </a:solidFill>
                <a:latin typeface="Bookman Old Style"/>
                <a:cs typeface="Bookman Old Style"/>
              </a:rPr>
              <a:t>202</a:t>
            </a:r>
            <a:r>
              <a:rPr lang="en-US" sz="1900" b="1" spc="-10" dirty="0">
                <a:solidFill>
                  <a:srgbClr val="C4982A"/>
                </a:solidFill>
                <a:latin typeface="Bookman Old Style"/>
                <a:cs typeface="Bookman Old Style"/>
              </a:rPr>
              <a:t>4</a:t>
            </a:r>
            <a:endParaRPr sz="1900" dirty="0">
              <a:solidFill>
                <a:srgbClr val="C4982A"/>
              </a:solidFill>
              <a:latin typeface="Bookman Old Style"/>
              <a:cs typeface="Bookman Old Style"/>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47399-3A03-4166-8438-0D7AB1080E59}"/>
              </a:ext>
            </a:extLst>
          </p:cNvPr>
          <p:cNvSpPr>
            <a:spLocks noGrp="1"/>
          </p:cNvSpPr>
          <p:nvPr>
            <p:ph type="title"/>
          </p:nvPr>
        </p:nvSpPr>
        <p:spPr>
          <a:xfrm>
            <a:off x="1510944" y="1077213"/>
            <a:ext cx="9206357" cy="492443"/>
          </a:xfrm>
        </p:spPr>
        <p:txBody>
          <a:bodyPr/>
          <a:lstStyle/>
          <a:p>
            <a:r>
              <a:rPr lang="en-US" dirty="0">
                <a:solidFill>
                  <a:srgbClr val="002060"/>
                </a:solidFill>
              </a:rPr>
              <a:t>Effects of Money Laundering &amp; TF</a:t>
            </a:r>
            <a:endParaRPr lang="en-UG" dirty="0">
              <a:solidFill>
                <a:srgbClr val="002060"/>
              </a:solidFill>
            </a:endParaRPr>
          </a:p>
        </p:txBody>
      </p:sp>
      <p:sp>
        <p:nvSpPr>
          <p:cNvPr id="3" name="Text Placeholder 2">
            <a:extLst>
              <a:ext uri="{FF2B5EF4-FFF2-40B4-BE49-F238E27FC236}">
                <a16:creationId xmlns:a16="http://schemas.microsoft.com/office/drawing/2014/main" id="{6F28615E-4EA7-4486-AB9D-7E55C8AE5043}"/>
              </a:ext>
            </a:extLst>
          </p:cNvPr>
          <p:cNvSpPr>
            <a:spLocks noGrp="1"/>
          </p:cNvSpPr>
          <p:nvPr>
            <p:ph type="body" idx="1"/>
          </p:nvPr>
        </p:nvSpPr>
        <p:spPr>
          <a:xfrm>
            <a:off x="381000" y="1295400"/>
            <a:ext cx="11963399" cy="6794168"/>
          </a:xfrm>
        </p:spPr>
        <p:txBody>
          <a:bodyPr/>
          <a:lstStyle/>
          <a:p>
            <a:endParaRPr lang="en-US" sz="2300" dirty="0"/>
          </a:p>
          <a:p>
            <a:pPr marL="514350" indent="-514350">
              <a:lnSpc>
                <a:spcPct val="150000"/>
              </a:lnSpc>
              <a:buAutoNum type="arabicPeriod"/>
            </a:pPr>
            <a:r>
              <a:rPr lang="en-US" sz="2100" dirty="0"/>
              <a:t>Damages the integrity of the financial sector. Organized crime leads to infiltration of financial institutions, acquisition of large sectors of the economy, or bribery of public officials and governments. </a:t>
            </a:r>
          </a:p>
          <a:p>
            <a:pPr marL="514350" indent="-514350">
              <a:lnSpc>
                <a:spcPct val="150000"/>
              </a:lnSpc>
              <a:buAutoNum type="arabicPeriod"/>
            </a:pPr>
            <a:r>
              <a:rPr lang="en-US" sz="2100" dirty="0"/>
              <a:t>Organized criminals can undermine the democratic system of the country by compromising the political, economic and social institutions.</a:t>
            </a:r>
          </a:p>
          <a:p>
            <a:pPr marL="514350" indent="-514350">
              <a:lnSpc>
                <a:spcPct val="150000"/>
              </a:lnSpc>
              <a:buAutoNum type="arabicPeriod"/>
            </a:pPr>
            <a:r>
              <a:rPr lang="en-US" sz="2100" dirty="0"/>
              <a:t>Distorts economy by reducing tax revenue, causing unfair competition with legitimate business, and disrupting economic development</a:t>
            </a:r>
          </a:p>
          <a:p>
            <a:pPr marL="514350" indent="-514350">
              <a:lnSpc>
                <a:spcPct val="150000"/>
              </a:lnSpc>
              <a:buAutoNum type="arabicPeriod"/>
            </a:pPr>
            <a:r>
              <a:rPr lang="en-US" sz="2100" dirty="0"/>
              <a:t>Country Reputational damage  to regional and global AML/CFT bodies due to failure to meet obligations to which a country has committed itself – FATF, FSRB (ESAAMLG), United Nations</a:t>
            </a:r>
          </a:p>
          <a:p>
            <a:pPr>
              <a:lnSpc>
                <a:spcPct val="150000"/>
              </a:lnSpc>
            </a:pPr>
            <a:endParaRPr lang="en-US" sz="2300" dirty="0"/>
          </a:p>
          <a:p>
            <a:endParaRPr lang="en-US" sz="2300" dirty="0"/>
          </a:p>
          <a:p>
            <a:endParaRPr lang="en-US" sz="2300" dirty="0"/>
          </a:p>
          <a:p>
            <a:endParaRPr lang="en-UG" sz="2300" dirty="0"/>
          </a:p>
        </p:txBody>
      </p:sp>
      <p:pic>
        <p:nvPicPr>
          <p:cNvPr id="4" name="Picture 3">
            <a:extLst>
              <a:ext uri="{FF2B5EF4-FFF2-40B4-BE49-F238E27FC236}">
                <a16:creationId xmlns:a16="http://schemas.microsoft.com/office/drawing/2014/main" id="{7CDBB6C5-9363-41C6-8257-68A63BEDE9C0}"/>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235845" y="126489"/>
            <a:ext cx="1611400" cy="1059818"/>
          </a:xfrm>
          <a:prstGeom prst="rect">
            <a:avLst/>
          </a:prstGeom>
          <a:noFill/>
        </p:spPr>
      </p:pic>
    </p:spTree>
    <p:extLst>
      <p:ext uri="{BB962C8B-B14F-4D97-AF65-F5344CB8AC3E}">
        <p14:creationId xmlns:p14="http://schemas.microsoft.com/office/powerpoint/2010/main" val="3823641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419100" y="106166"/>
            <a:ext cx="11353799" cy="1219201"/>
          </a:xfrm>
        </p:spPr>
        <p:txBody>
          <a:bodyPr>
            <a:normAutofit/>
          </a:bodyPr>
          <a:lstStyle/>
          <a:p>
            <a:r>
              <a:rPr kumimoji="0" lang="en-US" sz="3200" b="1" i="0" u="none" strike="noStrike" kern="0" cap="none" spc="0" normalizeH="0" baseline="0" noProof="0" dirty="0">
                <a:ln>
                  <a:noFill/>
                </a:ln>
                <a:solidFill>
                  <a:srgbClr val="002060"/>
                </a:solidFill>
                <a:effectLst/>
                <a:uLnTx/>
                <a:uFillTx/>
                <a:latin typeface="Bookman Old Style"/>
                <a:ea typeface="+mj-ea"/>
              </a:rPr>
              <a:t>Role of Local Authorities in the fight against ML/TF</a:t>
            </a:r>
            <a:endParaRPr lang="en-GB" b="1" dirty="0">
              <a:solidFill>
                <a:srgbClr val="7030A0"/>
              </a:solidFill>
            </a:endParaRPr>
          </a:p>
        </p:txBody>
      </p:sp>
      <p:sp>
        <p:nvSpPr>
          <p:cNvPr id="11" name="Slide Number Placeholder 3"/>
          <p:cNvSpPr>
            <a:spLocks noGrp="1"/>
          </p:cNvSpPr>
          <p:nvPr>
            <p:ph type="sldNum" sz="quarter" idx="12"/>
          </p:nvPr>
        </p:nvSpPr>
        <p:spPr>
          <a:xfrm>
            <a:off x="10315254" y="295729"/>
            <a:ext cx="875485" cy="526204"/>
          </a:xfrm>
        </p:spPr>
        <p:txBody>
          <a:bodyPr/>
          <a:lstStyle/>
          <a:p>
            <a:fld id="{519954A3-9DFD-4C44-94BA-B95130A3BA1C}" type="slidenum">
              <a:rPr lang="en-US" smtClean="0"/>
              <a:t>11</a:t>
            </a:fld>
            <a:endParaRPr lang="en-US" dirty="0"/>
          </a:p>
        </p:txBody>
      </p:sp>
      <p:sp>
        <p:nvSpPr>
          <p:cNvPr id="10" name="Content Placeholder 2"/>
          <p:cNvSpPr txBox="1">
            <a:spLocks/>
          </p:cNvSpPr>
          <p:nvPr/>
        </p:nvSpPr>
        <p:spPr>
          <a:xfrm>
            <a:off x="125105" y="1751663"/>
            <a:ext cx="11914496" cy="5334937"/>
          </a:xfrm>
          <a:prstGeom prst="rect">
            <a:avLst/>
          </a:prstGeom>
        </p:spPr>
        <p:txBody>
          <a:bodyPr vert="horz" lIns="91440" tIns="45720" rIns="91440" bIns="45720" rtlCol="0" anchor="t">
            <a:no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9pPr>
          </a:lstStyle>
          <a:p>
            <a:pPr marL="457200" lvl="0" indent="-457200" algn="just">
              <a:lnSpc>
                <a:spcPct val="115000"/>
              </a:lnSpc>
              <a:spcBef>
                <a:spcPts val="1200"/>
              </a:spcBef>
              <a:buFont typeface="+mj-lt"/>
              <a:buAutoNum type="arabicPeriod"/>
              <a:tabLst>
                <a:tab pos="1200150" algn="l"/>
              </a:tabLst>
            </a:pPr>
            <a:r>
              <a:rPr lang="en-US" altLang="en-US" sz="2200" b="1" dirty="0">
                <a:latin typeface="Bookman Old Style" panose="02050604050505020204" pitchFamily="18" charset="0"/>
              </a:rPr>
              <a:t>KYC/Reporting </a:t>
            </a:r>
            <a:r>
              <a:rPr lang="en-US" altLang="en-US" sz="2200" i="1" dirty="0">
                <a:latin typeface="Bookman Old Style" panose="02050604050505020204" pitchFamily="18" charset="0"/>
              </a:rPr>
              <a:t>. T</a:t>
            </a:r>
            <a:r>
              <a:rPr lang="en-US" altLang="en-US" sz="2200" dirty="0">
                <a:latin typeface="Bookman Old Style" panose="02050604050505020204" pitchFamily="18" charset="0"/>
              </a:rPr>
              <a:t>o commit certain crimes and launder money, criminals need certain businesses to clean the money they earn from crime. Such business include but not limited to; opening of bars or restaurants that require licenses that are issued by LGs. Before issuing this permit, LGs should collect necessary information from all partners to make an informed decision and rule out that this business will be used for criminal activities. This information should be kept for 10years.</a:t>
            </a:r>
          </a:p>
          <a:p>
            <a:pPr marL="457200" lvl="0" indent="-457200" algn="just">
              <a:lnSpc>
                <a:spcPct val="115000"/>
              </a:lnSpc>
              <a:spcBef>
                <a:spcPts val="1200"/>
              </a:spcBef>
              <a:buFont typeface="+mj-lt"/>
              <a:buAutoNum type="arabicPeriod"/>
              <a:tabLst>
                <a:tab pos="1200150" algn="l"/>
              </a:tabLst>
            </a:pPr>
            <a:r>
              <a:rPr lang="en-US" altLang="en-US" sz="2200" b="1" dirty="0">
                <a:latin typeface="Bookman Old Style" panose="02050604050505020204" pitchFamily="18" charset="0"/>
              </a:rPr>
              <a:t>Information Exchange. </a:t>
            </a:r>
            <a:r>
              <a:rPr lang="en-US" altLang="en-US" sz="2200" dirty="0">
                <a:latin typeface="Bookman Old Style" panose="02050604050505020204" pitchFamily="18" charset="0"/>
              </a:rPr>
              <a:t>Local authorities have a lot of vital information that could provide early signs of organized crime and help prevent and detect it. </a:t>
            </a:r>
          </a:p>
          <a:p>
            <a:pPr marL="457200" lvl="0" indent="-457200" algn="just">
              <a:lnSpc>
                <a:spcPct val="115000"/>
              </a:lnSpc>
              <a:spcBef>
                <a:spcPts val="1200"/>
              </a:spcBef>
              <a:buFont typeface="+mj-lt"/>
              <a:buAutoNum type="arabicPeriod"/>
              <a:tabLst>
                <a:tab pos="1200150" algn="l"/>
              </a:tabLst>
            </a:pPr>
            <a:r>
              <a:rPr lang="en-US" altLang="en-US" sz="2200" b="1" dirty="0">
                <a:latin typeface="Bookman Old Style" panose="02050604050505020204" pitchFamily="18" charset="0"/>
              </a:rPr>
              <a:t>Collaboration with LEAs</a:t>
            </a:r>
            <a:r>
              <a:rPr lang="en-US" altLang="en-US" sz="2200" dirty="0">
                <a:latin typeface="Bookman Old Style" panose="02050604050505020204" pitchFamily="18" charset="0"/>
              </a:rPr>
              <a:t>. LGs can share  information collected with LEAs at licensing and be good partners in identifying emerging ML risks and crime .This could be shared with FIA via whistleblowing.</a:t>
            </a:r>
          </a:p>
          <a:p>
            <a:pPr marL="457200" lvl="0" indent="-457200" algn="just">
              <a:lnSpc>
                <a:spcPct val="115000"/>
              </a:lnSpc>
              <a:spcBef>
                <a:spcPts val="1200"/>
              </a:spcBef>
              <a:buFont typeface="+mj-lt"/>
              <a:buAutoNum type="arabicPeriod"/>
              <a:tabLst>
                <a:tab pos="1200150" algn="l"/>
              </a:tabLst>
            </a:pPr>
            <a:endParaRPr lang="en-US" altLang="en-US" sz="2200" dirty="0">
              <a:latin typeface="Bookman Old Style" panose="02050604050505020204" pitchFamily="18" charset="0"/>
            </a:endParaRPr>
          </a:p>
          <a:p>
            <a:pPr marL="457200" lvl="0" indent="-457200" algn="just">
              <a:lnSpc>
                <a:spcPct val="115000"/>
              </a:lnSpc>
              <a:spcBef>
                <a:spcPts val="1200"/>
              </a:spcBef>
              <a:buFont typeface="+mj-lt"/>
              <a:buAutoNum type="arabicPeriod"/>
              <a:tabLst>
                <a:tab pos="1200150" algn="l"/>
              </a:tabLst>
            </a:pPr>
            <a:endParaRPr lang="en-US" altLang="en-US" sz="2200" dirty="0">
              <a:latin typeface="Bookman Old Style" panose="02050604050505020204" pitchFamily="18" charset="0"/>
            </a:endParaRPr>
          </a:p>
          <a:p>
            <a:pPr algn="just"/>
            <a:endParaRPr lang="en-US" altLang="en-US" sz="2200" dirty="0">
              <a:latin typeface="Bookman Old Style" panose="02050604050505020204" pitchFamily="18" charset="0"/>
            </a:endParaRPr>
          </a:p>
        </p:txBody>
      </p:sp>
      <p:pic>
        <p:nvPicPr>
          <p:cNvPr id="2" name="Picture 1">
            <a:extLst>
              <a:ext uri="{FF2B5EF4-FFF2-40B4-BE49-F238E27FC236}">
                <a16:creationId xmlns:a16="http://schemas.microsoft.com/office/drawing/2014/main" id="{306F4170-5191-3940-8837-0B6474B4E890}"/>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18318" y="127907"/>
            <a:ext cx="875486" cy="587859"/>
          </a:xfrm>
          <a:prstGeom prst="rect">
            <a:avLst/>
          </a:prstGeom>
          <a:noFill/>
        </p:spPr>
      </p:pic>
    </p:spTree>
    <p:extLst>
      <p:ext uri="{BB962C8B-B14F-4D97-AF65-F5344CB8AC3E}">
        <p14:creationId xmlns:p14="http://schemas.microsoft.com/office/powerpoint/2010/main" val="8391879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838201" y="0"/>
            <a:ext cx="10515600" cy="1455934"/>
          </a:xfrm>
        </p:spPr>
        <p:txBody>
          <a:bodyPr>
            <a:normAutofit/>
          </a:bodyPr>
          <a:lstStyle/>
          <a:p>
            <a:r>
              <a:rPr kumimoji="0" lang="en-US" sz="3200" b="1" i="0" u="none" strike="noStrike" kern="0" cap="none" spc="0" normalizeH="0" baseline="0" noProof="0" dirty="0">
                <a:ln>
                  <a:noFill/>
                </a:ln>
                <a:solidFill>
                  <a:srgbClr val="002060"/>
                </a:solidFill>
                <a:effectLst/>
                <a:uLnTx/>
                <a:uFillTx/>
                <a:latin typeface="Bookman Old Style"/>
                <a:ea typeface="+mj-ea"/>
              </a:rPr>
              <a:t>Leading </a:t>
            </a:r>
            <a:r>
              <a:rPr lang="en-US" b="1" cap="none" dirty="0">
                <a:solidFill>
                  <a:srgbClr val="002060"/>
                </a:solidFill>
              </a:rPr>
              <a:t>Proceeds Generating Crimes in Uganda</a:t>
            </a:r>
            <a:endParaRPr lang="en-GB" b="1" dirty="0">
              <a:solidFill>
                <a:srgbClr val="7030A0"/>
              </a:solidFill>
            </a:endParaRPr>
          </a:p>
        </p:txBody>
      </p:sp>
      <p:sp>
        <p:nvSpPr>
          <p:cNvPr id="11" name="Slide Number Placeholder 3"/>
          <p:cNvSpPr>
            <a:spLocks noGrp="1"/>
          </p:cNvSpPr>
          <p:nvPr>
            <p:ph type="sldNum" sz="quarter" idx="12"/>
          </p:nvPr>
        </p:nvSpPr>
        <p:spPr>
          <a:xfrm>
            <a:off x="10315254" y="295729"/>
            <a:ext cx="875485" cy="526204"/>
          </a:xfrm>
        </p:spPr>
        <p:txBody>
          <a:bodyPr/>
          <a:lstStyle/>
          <a:p>
            <a:fld id="{519954A3-9DFD-4C44-94BA-B95130A3BA1C}" type="slidenum">
              <a:rPr lang="en-US" smtClean="0"/>
              <a:t>12</a:t>
            </a:fld>
            <a:endParaRPr lang="en-US" dirty="0"/>
          </a:p>
        </p:txBody>
      </p:sp>
      <p:sp>
        <p:nvSpPr>
          <p:cNvPr id="10" name="Content Placeholder 2"/>
          <p:cNvSpPr txBox="1">
            <a:spLocks/>
          </p:cNvSpPr>
          <p:nvPr/>
        </p:nvSpPr>
        <p:spPr>
          <a:xfrm>
            <a:off x="125104" y="1905000"/>
            <a:ext cx="11941791" cy="5334937"/>
          </a:xfrm>
          <a:prstGeom prst="rect">
            <a:avLst/>
          </a:prstGeom>
        </p:spPr>
        <p:txBody>
          <a:bodyPr vert="horz" lIns="91440" tIns="45720" rIns="91440" bIns="45720" rtlCol="0" anchor="t">
            <a:no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9pPr>
          </a:lstStyle>
          <a:p>
            <a:pPr marL="342900" lvl="0" indent="-342900" algn="just">
              <a:lnSpc>
                <a:spcPct val="115000"/>
              </a:lnSpc>
              <a:spcBef>
                <a:spcPts val="1200"/>
              </a:spcBef>
              <a:buFont typeface="Wingdings" panose="05000000000000000000" pitchFamily="2" charset="2"/>
              <a:buChar char="§"/>
              <a:tabLst>
                <a:tab pos="1200150" algn="l"/>
              </a:tabLst>
            </a:pPr>
            <a:r>
              <a:rPr lang="en-US" altLang="en-US" sz="2300" i="1" dirty="0">
                <a:latin typeface="Bookman Old Style" panose="02050604050505020204" pitchFamily="18" charset="0"/>
              </a:rPr>
              <a:t>Uganda conducted ML/TF NRA, which is an evaluation of the level and nature of money laundering and terrorist financing (ML/TF) risks that a country faces. </a:t>
            </a:r>
          </a:p>
          <a:p>
            <a:pPr lvl="0" algn="just">
              <a:lnSpc>
                <a:spcPct val="115000"/>
              </a:lnSpc>
              <a:spcBef>
                <a:spcPts val="1200"/>
              </a:spcBef>
              <a:tabLst>
                <a:tab pos="1200150" algn="l"/>
              </a:tabLst>
            </a:pPr>
            <a:r>
              <a:rPr lang="en-US" altLang="en-US" sz="2200" b="1" i="1" dirty="0">
                <a:latin typeface="Bookman Old Style" panose="02050604050505020204" pitchFamily="18" charset="0"/>
              </a:rPr>
              <a:t>The report indicated that Most prominent proceeds generating crimes are; </a:t>
            </a:r>
          </a:p>
          <a:p>
            <a:pPr marL="342900" lvl="0" indent="-342900" algn="just">
              <a:lnSpc>
                <a:spcPct val="115000"/>
              </a:lnSpc>
              <a:spcBef>
                <a:spcPts val="1200"/>
              </a:spcBef>
              <a:buFont typeface="Arial" panose="020B0604020202020204" pitchFamily="34" charset="0"/>
              <a:buChar char="•"/>
              <a:tabLst>
                <a:tab pos="1200150" algn="l"/>
              </a:tabLst>
            </a:pPr>
            <a:r>
              <a:rPr lang="en-GB" sz="2300" dirty="0">
                <a:solidFill>
                  <a:prstClr val="black"/>
                </a:solidFill>
                <a:latin typeface="Century Gothic" panose="020B0502020202020204" pitchFamily="34" charset="0"/>
              </a:rPr>
              <a:t>Domestically: </a:t>
            </a:r>
            <a:r>
              <a:rPr lang="en-GB" sz="2300" b="1" dirty="0">
                <a:solidFill>
                  <a:prstClr val="black"/>
                </a:solidFill>
                <a:latin typeface="Century Gothic" panose="020B0502020202020204" pitchFamily="34" charset="0"/>
              </a:rPr>
              <a:t>corruption</a:t>
            </a:r>
            <a:r>
              <a:rPr lang="en-GB" sz="2300" dirty="0">
                <a:solidFill>
                  <a:prstClr val="black"/>
                </a:solidFill>
                <a:latin typeface="Century Gothic" panose="020B0502020202020204" pitchFamily="34" charset="0"/>
              </a:rPr>
              <a:t>, </a:t>
            </a:r>
            <a:r>
              <a:rPr lang="en-GB" sz="2300" b="1" dirty="0">
                <a:solidFill>
                  <a:prstClr val="black"/>
                </a:solidFill>
                <a:latin typeface="Century Gothic" panose="020B0502020202020204" pitchFamily="34" charset="0"/>
              </a:rPr>
              <a:t>fraud</a:t>
            </a:r>
            <a:r>
              <a:rPr lang="en-GB" sz="2300" dirty="0">
                <a:solidFill>
                  <a:prstClr val="black"/>
                </a:solidFill>
                <a:latin typeface="Century Gothic" panose="020B0502020202020204" pitchFamily="34" charset="0"/>
              </a:rPr>
              <a:t> (cybercrime, obtaining money by false pretences, and pyramid schemes), </a:t>
            </a:r>
            <a:r>
              <a:rPr lang="en-GB" sz="2300" b="1" dirty="0">
                <a:solidFill>
                  <a:prstClr val="black"/>
                </a:solidFill>
                <a:latin typeface="Century Gothic" panose="020B0502020202020204" pitchFamily="34" charset="0"/>
              </a:rPr>
              <a:t>tax crimes</a:t>
            </a:r>
            <a:r>
              <a:rPr lang="en-GB" sz="2300" dirty="0">
                <a:solidFill>
                  <a:prstClr val="black"/>
                </a:solidFill>
                <a:latin typeface="Century Gothic" panose="020B0502020202020204" pitchFamily="34" charset="0"/>
              </a:rPr>
              <a:t>, and </a:t>
            </a:r>
            <a:r>
              <a:rPr lang="en-GB" sz="2300" b="1" dirty="0">
                <a:solidFill>
                  <a:prstClr val="black"/>
                </a:solidFill>
                <a:latin typeface="Century Gothic" panose="020B0502020202020204" pitchFamily="34" charset="0"/>
              </a:rPr>
              <a:t>counterfeiting</a:t>
            </a:r>
            <a:r>
              <a:rPr lang="en-GB" sz="2300" dirty="0">
                <a:solidFill>
                  <a:prstClr val="black"/>
                </a:solidFill>
                <a:latin typeface="Century Gothic" panose="020B0502020202020204" pitchFamily="34" charset="0"/>
              </a:rPr>
              <a:t> of goods.</a:t>
            </a:r>
          </a:p>
          <a:p>
            <a:pPr marL="342900" lvl="0" indent="-342900" algn="just">
              <a:lnSpc>
                <a:spcPct val="115000"/>
              </a:lnSpc>
              <a:spcBef>
                <a:spcPts val="1200"/>
              </a:spcBef>
              <a:buFont typeface="Arial" panose="020B0604020202020204" pitchFamily="34" charset="0"/>
              <a:buChar char="•"/>
              <a:tabLst>
                <a:tab pos="1200150" algn="l"/>
              </a:tabLst>
            </a:pPr>
            <a:r>
              <a:rPr lang="en-GB" sz="2300" dirty="0">
                <a:solidFill>
                  <a:prstClr val="black"/>
                </a:solidFill>
                <a:latin typeface="Century Gothic" panose="020B0502020202020204" pitchFamily="34" charset="0"/>
              </a:rPr>
              <a:t>Externally (committed outside of Uganda and the proceeds laundered in or through Uganda): </a:t>
            </a:r>
            <a:r>
              <a:rPr lang="en-GB" sz="2300" b="1" dirty="0">
                <a:solidFill>
                  <a:prstClr val="black"/>
                </a:solidFill>
                <a:latin typeface="Century Gothic" panose="020B0502020202020204" pitchFamily="34" charset="0"/>
              </a:rPr>
              <a:t>drug trafficking</a:t>
            </a:r>
            <a:r>
              <a:rPr lang="en-GB" sz="2300" dirty="0">
                <a:solidFill>
                  <a:prstClr val="black"/>
                </a:solidFill>
                <a:latin typeface="Century Gothic" panose="020B0502020202020204" pitchFamily="34" charset="0"/>
              </a:rPr>
              <a:t>, </a:t>
            </a:r>
            <a:r>
              <a:rPr lang="en-GB" sz="2300" b="1" dirty="0">
                <a:solidFill>
                  <a:prstClr val="black"/>
                </a:solidFill>
                <a:latin typeface="Century Gothic" panose="020B0502020202020204" pitchFamily="34" charset="0"/>
              </a:rPr>
              <a:t>human trafficking</a:t>
            </a:r>
            <a:r>
              <a:rPr lang="en-GB" sz="2300" dirty="0">
                <a:solidFill>
                  <a:prstClr val="black"/>
                </a:solidFill>
                <a:latin typeface="Century Gothic" panose="020B0502020202020204" pitchFamily="34" charset="0"/>
              </a:rPr>
              <a:t>, </a:t>
            </a:r>
            <a:r>
              <a:rPr lang="en-GB" sz="2300" b="1" dirty="0">
                <a:solidFill>
                  <a:prstClr val="black"/>
                </a:solidFill>
                <a:latin typeface="Century Gothic" panose="020B0502020202020204" pitchFamily="34" charset="0"/>
              </a:rPr>
              <a:t>smuggling</a:t>
            </a:r>
            <a:r>
              <a:rPr lang="en-GB" sz="2300" dirty="0">
                <a:solidFill>
                  <a:prstClr val="black"/>
                </a:solidFill>
                <a:latin typeface="Century Gothic" panose="020B0502020202020204" pitchFamily="34" charset="0"/>
              </a:rPr>
              <a:t>, </a:t>
            </a:r>
            <a:r>
              <a:rPr lang="en-GB" sz="2300" b="1" dirty="0">
                <a:solidFill>
                  <a:prstClr val="black"/>
                </a:solidFill>
                <a:latin typeface="Century Gothic" panose="020B0502020202020204" pitchFamily="34" charset="0"/>
              </a:rPr>
              <a:t>wildlife offences </a:t>
            </a:r>
            <a:r>
              <a:rPr lang="en-GB" sz="2300" dirty="0">
                <a:solidFill>
                  <a:prstClr val="black"/>
                </a:solidFill>
                <a:latin typeface="Century Gothic" panose="020B0502020202020204" pitchFamily="34" charset="0"/>
              </a:rPr>
              <a:t>and </a:t>
            </a:r>
            <a:r>
              <a:rPr lang="en-GB" sz="2300" b="1" dirty="0">
                <a:solidFill>
                  <a:prstClr val="black"/>
                </a:solidFill>
                <a:latin typeface="Century Gothic" panose="020B0502020202020204" pitchFamily="34" charset="0"/>
              </a:rPr>
              <a:t>tax evasion</a:t>
            </a:r>
            <a:r>
              <a:rPr lang="en-GB" sz="2300" dirty="0">
                <a:solidFill>
                  <a:prstClr val="black"/>
                </a:solidFill>
                <a:latin typeface="Century Gothic" panose="020B0502020202020204" pitchFamily="34" charset="0"/>
              </a:rPr>
              <a:t>.</a:t>
            </a:r>
          </a:p>
          <a:p>
            <a:pPr marL="342900" lvl="0" indent="-342900" algn="just">
              <a:lnSpc>
                <a:spcPct val="115000"/>
              </a:lnSpc>
              <a:spcBef>
                <a:spcPts val="1200"/>
              </a:spcBef>
              <a:buFont typeface="Arial" panose="020B0604020202020204" pitchFamily="34" charset="0"/>
              <a:buChar char="•"/>
              <a:tabLst>
                <a:tab pos="1200150" algn="l"/>
              </a:tabLst>
            </a:pPr>
            <a:r>
              <a:rPr lang="en-GB" sz="2300" dirty="0">
                <a:solidFill>
                  <a:prstClr val="black"/>
                </a:solidFill>
                <a:latin typeface="Century Gothic" panose="020B0502020202020204" pitchFamily="34" charset="0"/>
              </a:rPr>
              <a:t>These crimes happen in our  communities, </a:t>
            </a:r>
            <a:r>
              <a:rPr lang="en-GB" sz="2300" b="1" dirty="0">
                <a:solidFill>
                  <a:prstClr val="black"/>
                </a:solidFill>
                <a:latin typeface="Century Gothic" panose="020B0502020202020204" pitchFamily="34" charset="0"/>
              </a:rPr>
              <a:t>we all have a duty to report.</a:t>
            </a:r>
            <a:endParaRPr lang="en-GB" sz="2300" b="1" dirty="0">
              <a:solidFill>
                <a:prstClr val="black"/>
              </a:solidFill>
              <a:latin typeface="Century Gothic" panose="020B0502020202020204" pitchFamily="34" charset="0"/>
              <a:ea typeface="Times New Roman" panose="02020603050405020304" pitchFamily="18" charset="0"/>
            </a:endParaRPr>
          </a:p>
          <a:p>
            <a:pPr algn="just"/>
            <a:endParaRPr lang="en-US" altLang="en-US" sz="2400" dirty="0">
              <a:latin typeface="Bookman Old Style" panose="02050604050505020204" pitchFamily="18" charset="0"/>
            </a:endParaRPr>
          </a:p>
        </p:txBody>
      </p:sp>
      <p:pic>
        <p:nvPicPr>
          <p:cNvPr id="2" name="Picture 1">
            <a:extLst>
              <a:ext uri="{FF2B5EF4-FFF2-40B4-BE49-F238E27FC236}">
                <a16:creationId xmlns:a16="http://schemas.microsoft.com/office/drawing/2014/main" id="{306F4170-5191-3940-8837-0B6474B4E890}"/>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15600" y="198058"/>
            <a:ext cx="1113696" cy="716342"/>
          </a:xfrm>
          <a:prstGeom prst="rect">
            <a:avLst/>
          </a:prstGeom>
          <a:noFill/>
        </p:spPr>
      </p:pic>
    </p:spTree>
    <p:extLst>
      <p:ext uri="{BB962C8B-B14F-4D97-AF65-F5344CB8AC3E}">
        <p14:creationId xmlns:p14="http://schemas.microsoft.com/office/powerpoint/2010/main" val="22106950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9E360-B08A-429F-9137-EA660C9089B8}"/>
              </a:ext>
            </a:extLst>
          </p:cNvPr>
          <p:cNvSpPr>
            <a:spLocks noGrp="1"/>
          </p:cNvSpPr>
          <p:nvPr>
            <p:ph type="title"/>
          </p:nvPr>
        </p:nvSpPr>
        <p:spPr>
          <a:xfrm>
            <a:off x="1066800" y="838200"/>
            <a:ext cx="10210800" cy="538609"/>
          </a:xfrm>
        </p:spPr>
        <p:txBody>
          <a:bodyPr/>
          <a:lstStyle/>
          <a:p>
            <a:r>
              <a:rPr lang="en-US" sz="3500" dirty="0">
                <a:solidFill>
                  <a:srgbClr val="002060"/>
                </a:solidFill>
              </a:rPr>
              <a:t>Why Criminals Launder Money? </a:t>
            </a:r>
            <a:endParaRPr lang="en-UG" sz="3500" dirty="0">
              <a:solidFill>
                <a:srgbClr val="002060"/>
              </a:solidFill>
            </a:endParaRPr>
          </a:p>
        </p:txBody>
      </p:sp>
      <p:sp>
        <p:nvSpPr>
          <p:cNvPr id="3" name="Text Placeholder 2">
            <a:extLst>
              <a:ext uri="{FF2B5EF4-FFF2-40B4-BE49-F238E27FC236}">
                <a16:creationId xmlns:a16="http://schemas.microsoft.com/office/drawing/2014/main" id="{29C7DC80-7AA0-4F07-8A20-A675A12448D5}"/>
              </a:ext>
            </a:extLst>
          </p:cNvPr>
          <p:cNvSpPr>
            <a:spLocks noGrp="1"/>
          </p:cNvSpPr>
          <p:nvPr>
            <p:ph type="body" idx="1"/>
          </p:nvPr>
        </p:nvSpPr>
        <p:spPr>
          <a:xfrm>
            <a:off x="381000" y="1752600"/>
            <a:ext cx="11430000" cy="4632037"/>
          </a:xfrm>
        </p:spPr>
        <p:txBody>
          <a:bodyPr/>
          <a:lstStyle/>
          <a:p>
            <a:pPr marL="342900" indent="-342900">
              <a:buFont typeface="Wingdings" panose="05000000000000000000" pitchFamily="2" charset="2"/>
              <a:buChar char="§"/>
            </a:pPr>
            <a:r>
              <a:rPr lang="en-US" sz="2500" dirty="0"/>
              <a:t>The Predicate Offences and money Laundering (ML) share an inseparable relationship. </a:t>
            </a:r>
          </a:p>
          <a:p>
            <a:endParaRPr lang="en-US" sz="2500" dirty="0"/>
          </a:p>
          <a:p>
            <a:pPr marL="342900" indent="-342900">
              <a:buFont typeface="Arial" panose="020B0604020202020204" pitchFamily="34" charset="0"/>
              <a:buChar char="•"/>
            </a:pPr>
            <a:r>
              <a:rPr lang="en-US" sz="2500" dirty="0"/>
              <a:t>ML serves as the mechanism through which the proceeds of predicate offences are concealed, transformed, and integrated into the legitimate financial system. </a:t>
            </a:r>
            <a:r>
              <a:rPr lang="en-US" sz="2500" b="1" dirty="0"/>
              <a:t>Criminals engage in money laundering to obscure the illicit origins of their funds, making them appear legitimate and avoiding suspicion</a:t>
            </a:r>
            <a:r>
              <a:rPr lang="en-US" sz="2500" dirty="0"/>
              <a:t>.</a:t>
            </a:r>
          </a:p>
          <a:p>
            <a:endParaRPr lang="en-US" sz="2500" dirty="0"/>
          </a:p>
          <a:p>
            <a:pPr marL="342900" indent="-342900">
              <a:buFont typeface="Arial" panose="020B0604020202020204" pitchFamily="34" charset="0"/>
              <a:buChar char="•"/>
            </a:pPr>
            <a:r>
              <a:rPr lang="en-US" sz="2500" dirty="0"/>
              <a:t>Understanding the link between predicate offences and ML is essential for authorities to disrupt and dismantle criminal networks and ultimately help to keep our communities safe </a:t>
            </a:r>
            <a:r>
              <a:rPr lang="en-US" dirty="0"/>
              <a:t>.</a:t>
            </a:r>
          </a:p>
        </p:txBody>
      </p:sp>
      <p:pic>
        <p:nvPicPr>
          <p:cNvPr id="4" name="Picture 3">
            <a:extLst>
              <a:ext uri="{FF2B5EF4-FFF2-40B4-BE49-F238E27FC236}">
                <a16:creationId xmlns:a16="http://schemas.microsoft.com/office/drawing/2014/main" id="{F56BC4FB-1B24-7711-8508-3278E2EC3136}"/>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15600" y="198058"/>
            <a:ext cx="1113696" cy="716342"/>
          </a:xfrm>
          <a:prstGeom prst="rect">
            <a:avLst/>
          </a:prstGeom>
          <a:noFill/>
        </p:spPr>
      </p:pic>
    </p:spTree>
    <p:extLst>
      <p:ext uri="{BB962C8B-B14F-4D97-AF65-F5344CB8AC3E}">
        <p14:creationId xmlns:p14="http://schemas.microsoft.com/office/powerpoint/2010/main" val="20146546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C50BB-9027-49B0-A0D4-0A3CC7B8363E}"/>
              </a:ext>
            </a:extLst>
          </p:cNvPr>
          <p:cNvSpPr>
            <a:spLocks noGrp="1"/>
          </p:cNvSpPr>
          <p:nvPr>
            <p:ph type="title"/>
          </p:nvPr>
        </p:nvSpPr>
        <p:spPr>
          <a:xfrm>
            <a:off x="1073721" y="1026454"/>
            <a:ext cx="10044557" cy="1068451"/>
          </a:xfrm>
        </p:spPr>
        <p:txBody>
          <a:bodyPr/>
          <a:lstStyle/>
          <a:p>
            <a:r>
              <a:rPr lang="en-US" dirty="0">
                <a:solidFill>
                  <a:srgbClr val="002060"/>
                </a:solidFill>
              </a:rPr>
              <a:t>Reporting Suspicious Transactions/Activities</a:t>
            </a:r>
            <a:endParaRPr lang="en-UG" dirty="0">
              <a:solidFill>
                <a:srgbClr val="002060"/>
              </a:solidFill>
            </a:endParaRPr>
          </a:p>
        </p:txBody>
      </p:sp>
      <p:sp>
        <p:nvSpPr>
          <p:cNvPr id="3" name="Text Placeholder 2">
            <a:extLst>
              <a:ext uri="{FF2B5EF4-FFF2-40B4-BE49-F238E27FC236}">
                <a16:creationId xmlns:a16="http://schemas.microsoft.com/office/drawing/2014/main" id="{15D5A08B-AF91-405B-A8BD-5F31EF0E52D6}"/>
              </a:ext>
            </a:extLst>
          </p:cNvPr>
          <p:cNvSpPr>
            <a:spLocks noGrp="1"/>
          </p:cNvSpPr>
          <p:nvPr>
            <p:ph type="body" idx="1"/>
          </p:nvPr>
        </p:nvSpPr>
        <p:spPr>
          <a:xfrm>
            <a:off x="642257" y="1549793"/>
            <a:ext cx="11321143" cy="4801314"/>
          </a:xfrm>
        </p:spPr>
        <p:txBody>
          <a:bodyPr/>
          <a:lstStyle/>
          <a:p>
            <a:endParaRPr lang="en-US" dirty="0"/>
          </a:p>
          <a:p>
            <a:pPr marL="457200" indent="-457200">
              <a:buFont typeface="Wingdings" panose="05000000000000000000" pitchFamily="2" charset="2"/>
              <a:buChar char="§"/>
            </a:pPr>
            <a:r>
              <a:rPr lang="en-US" b="1" dirty="0"/>
              <a:t>Reporting of Suspicious Activities</a:t>
            </a:r>
          </a:p>
          <a:p>
            <a:r>
              <a:rPr lang="en-US" dirty="0"/>
              <a:t>If individuals come across  transactions or activities that raise suspicion, it is important to report them to the relevant authorities and subsequently to the FIA. </a:t>
            </a:r>
          </a:p>
          <a:p>
            <a:endParaRPr lang="en-US" dirty="0"/>
          </a:p>
          <a:p>
            <a:pPr marL="457200" indent="-457200">
              <a:buFont typeface="Wingdings" panose="05000000000000000000" pitchFamily="2" charset="2"/>
              <a:buChar char="§"/>
            </a:pPr>
            <a:r>
              <a:rPr lang="en-US" dirty="0"/>
              <a:t>FIA has </a:t>
            </a:r>
            <a:r>
              <a:rPr lang="en-US" b="1" dirty="0"/>
              <a:t>developed a public reporting portal or the whistleblowing </a:t>
            </a:r>
            <a:r>
              <a:rPr lang="en-US" dirty="0"/>
              <a:t>site </a:t>
            </a:r>
            <a:r>
              <a:rPr lang="en-US" dirty="0">
                <a:hlinkClick r:id="rId2"/>
              </a:rPr>
              <a:t>https://wb.fia.go.ug/</a:t>
            </a:r>
            <a:r>
              <a:rPr lang="en-US" dirty="0"/>
              <a:t> that is very anonymous.</a:t>
            </a:r>
          </a:p>
          <a:p>
            <a:endParaRPr lang="en-US" dirty="0"/>
          </a:p>
          <a:p>
            <a:pPr marL="457200" indent="-457200">
              <a:buFont typeface="Arial" panose="020B0604020202020204" pitchFamily="34" charset="0"/>
              <a:buChar char="•"/>
            </a:pPr>
            <a:r>
              <a:rPr lang="en-US" dirty="0"/>
              <a:t>Prompt reporting by the public and accountable persons can contribute to the timely detection and prevention of criminal activities</a:t>
            </a:r>
            <a:endParaRPr lang="en-UG" dirty="0"/>
          </a:p>
        </p:txBody>
      </p:sp>
      <p:pic>
        <p:nvPicPr>
          <p:cNvPr id="4" name="Picture 3">
            <a:extLst>
              <a:ext uri="{FF2B5EF4-FFF2-40B4-BE49-F238E27FC236}">
                <a16:creationId xmlns:a16="http://schemas.microsoft.com/office/drawing/2014/main" id="{4D91D826-A8B9-0E16-2376-C3BD0B537A70}"/>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15600" y="198058"/>
            <a:ext cx="1113696" cy="716342"/>
          </a:xfrm>
          <a:prstGeom prst="rect">
            <a:avLst/>
          </a:prstGeom>
          <a:noFill/>
        </p:spPr>
      </p:pic>
    </p:spTree>
    <p:extLst>
      <p:ext uri="{BB962C8B-B14F-4D97-AF65-F5344CB8AC3E}">
        <p14:creationId xmlns:p14="http://schemas.microsoft.com/office/powerpoint/2010/main" val="1567054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99E32-F5D1-418B-8326-222FAB6D1B66}"/>
              </a:ext>
            </a:extLst>
          </p:cNvPr>
          <p:cNvSpPr>
            <a:spLocks noGrp="1"/>
          </p:cNvSpPr>
          <p:nvPr>
            <p:ph type="title"/>
          </p:nvPr>
        </p:nvSpPr>
        <p:spPr>
          <a:xfrm>
            <a:off x="1295400" y="990600"/>
            <a:ext cx="8187563" cy="984885"/>
          </a:xfrm>
        </p:spPr>
        <p:txBody>
          <a:bodyPr/>
          <a:lstStyle/>
          <a:p>
            <a:r>
              <a:rPr lang="en-US" dirty="0">
                <a:solidFill>
                  <a:srgbClr val="002060"/>
                </a:solidFill>
              </a:rPr>
              <a:t>Conclusion</a:t>
            </a:r>
            <a:br>
              <a:rPr lang="en-US" dirty="0"/>
            </a:br>
            <a:endParaRPr lang="en-UG" dirty="0"/>
          </a:p>
        </p:txBody>
      </p:sp>
      <p:sp>
        <p:nvSpPr>
          <p:cNvPr id="3" name="Text Placeholder 2">
            <a:extLst>
              <a:ext uri="{FF2B5EF4-FFF2-40B4-BE49-F238E27FC236}">
                <a16:creationId xmlns:a16="http://schemas.microsoft.com/office/drawing/2014/main" id="{F39BEBBD-B34C-4B1B-9084-C539EF53123D}"/>
              </a:ext>
            </a:extLst>
          </p:cNvPr>
          <p:cNvSpPr>
            <a:spLocks noGrp="1"/>
          </p:cNvSpPr>
          <p:nvPr>
            <p:ph type="body" idx="1"/>
          </p:nvPr>
        </p:nvSpPr>
        <p:spPr>
          <a:xfrm>
            <a:off x="304800" y="1371600"/>
            <a:ext cx="11582400" cy="4985980"/>
          </a:xfrm>
        </p:spPr>
        <p:txBody>
          <a:bodyPr/>
          <a:lstStyle/>
          <a:p>
            <a:pPr marL="457200" indent="-457200">
              <a:buFont typeface="Arial" panose="020B0604020202020204" pitchFamily="34" charset="0"/>
              <a:buChar char="•"/>
            </a:pPr>
            <a:endParaRPr lang="en-US" sz="2700" dirty="0"/>
          </a:p>
          <a:p>
            <a:pPr marL="457200" indent="-457200">
              <a:buFont typeface="Arial" panose="020B0604020202020204" pitchFamily="34" charset="0"/>
              <a:buChar char="•"/>
            </a:pPr>
            <a:r>
              <a:rPr lang="en-US" sz="2700" dirty="0"/>
              <a:t>The fight against ML/TF is an enormous challenge that cannot be won by one person or Organization but rather - it needs concerted effort.</a:t>
            </a:r>
          </a:p>
          <a:p>
            <a:pPr marL="457200" indent="-457200">
              <a:buFont typeface="Arial" panose="020B0604020202020204" pitchFamily="34" charset="0"/>
              <a:buChar char="•"/>
            </a:pPr>
            <a:endParaRPr lang="en-US" sz="2700" dirty="0"/>
          </a:p>
          <a:p>
            <a:pPr marL="457200" indent="-457200">
              <a:buFont typeface="Arial" panose="020B0604020202020204" pitchFamily="34" charset="0"/>
              <a:buChar char="•"/>
            </a:pPr>
            <a:r>
              <a:rPr lang="en-US" sz="2700" dirty="0"/>
              <a:t>Local Government and other partners can and should also play a role in fighting organized crime and money laundering in the most efficient way. When these partners are not or only insufficiently involved, it is easier for criminals and criminal organisations to launder the money or finance terrorism with the money earned from criminal activities.</a:t>
            </a:r>
          </a:p>
          <a:p>
            <a:pPr marL="457200" indent="-457200">
              <a:buFont typeface="Arial" panose="020B0604020202020204" pitchFamily="34" charset="0"/>
              <a:buChar char="•"/>
            </a:pPr>
            <a:r>
              <a:rPr lang="en-US" sz="2700" dirty="0"/>
              <a:t>We ask all of you to be our  Ambassadors in the AML/CFT fight</a:t>
            </a:r>
            <a:endParaRPr lang="en-UG" sz="2700" dirty="0"/>
          </a:p>
        </p:txBody>
      </p:sp>
      <p:pic>
        <p:nvPicPr>
          <p:cNvPr id="4" name="Picture 3">
            <a:extLst>
              <a:ext uri="{FF2B5EF4-FFF2-40B4-BE49-F238E27FC236}">
                <a16:creationId xmlns:a16="http://schemas.microsoft.com/office/drawing/2014/main" id="{BC1631B3-D5DF-81ED-44F7-925E0882B802}"/>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15600" y="198058"/>
            <a:ext cx="1113696" cy="716342"/>
          </a:xfrm>
          <a:prstGeom prst="rect">
            <a:avLst/>
          </a:prstGeom>
          <a:noFill/>
        </p:spPr>
      </p:pic>
    </p:spTree>
    <p:extLst>
      <p:ext uri="{BB962C8B-B14F-4D97-AF65-F5344CB8AC3E}">
        <p14:creationId xmlns:p14="http://schemas.microsoft.com/office/powerpoint/2010/main" val="41413332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endParaRPr lang="en-US" sz="4800" dirty="0">
              <a:latin typeface="Arial Narrow" pitchFamily="34" charset="0"/>
            </a:endParaRPr>
          </a:p>
          <a:p>
            <a:pPr algn="ctr"/>
            <a:endParaRPr lang="en-US" sz="4800" dirty="0">
              <a:latin typeface="Arial Narrow" pitchFamily="34" charset="0"/>
            </a:endParaRPr>
          </a:p>
          <a:p>
            <a:pPr algn="ctr"/>
            <a:r>
              <a:rPr lang="en-US" sz="4800" b="1" dirty="0">
                <a:latin typeface="Bookman Old Style" panose="02050604050505020204" pitchFamily="18" charset="0"/>
              </a:rPr>
              <a:t>Thank you </a:t>
            </a:r>
          </a:p>
        </p:txBody>
      </p:sp>
      <p:sp>
        <p:nvSpPr>
          <p:cNvPr id="4" name="Slide Number Placeholder 3"/>
          <p:cNvSpPr>
            <a:spLocks noGrp="1"/>
          </p:cNvSpPr>
          <p:nvPr>
            <p:ph type="sldNum" sz="quarter" idx="12"/>
          </p:nvPr>
        </p:nvSpPr>
        <p:spPr>
          <a:xfrm>
            <a:off x="9900458" y="6459785"/>
            <a:ext cx="1312025" cy="365125"/>
          </a:xfrm>
          <a:prstGeom prst="rect">
            <a:avLst/>
          </a:prstGeom>
        </p:spPr>
        <p:txBody>
          <a:bodyPr vert="horz" lIns="91440" tIns="45720" rIns="91440" bIns="45720" rtlCol="0" anchor="ctr"/>
          <a:lstStyle>
            <a:defPPr>
              <a:defRPr lang="en-US"/>
            </a:defPPr>
            <a:lvl1pPr marL="0" algn="r" defTabSz="914400" rtl="0" eaLnBrk="1" latinLnBrk="0" hangingPunct="1">
              <a:defRPr sz="105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519954A3-9DFD-4C44-94BA-B95130A3BA1C}" type="slidenum">
              <a:rPr lang="en-US" smtClean="0"/>
              <a:pPr>
                <a:defRPr/>
              </a:pPr>
              <a:t>16</a:t>
            </a:fld>
            <a:endParaRPr lang="en-US"/>
          </a:p>
        </p:txBody>
      </p:sp>
      <p:pic>
        <p:nvPicPr>
          <p:cNvPr id="5" name="Picture 4">
            <a:extLst>
              <a:ext uri="{FF2B5EF4-FFF2-40B4-BE49-F238E27FC236}">
                <a16:creationId xmlns:a16="http://schemas.microsoft.com/office/drawing/2014/main" id="{04CEA762-5E3A-4B70-978C-74D78FE5A230}"/>
              </a:ext>
            </a:extLst>
          </p:cNvPr>
          <p:cNvPicPr>
            <a:picLocks noChangeAspect="1"/>
          </p:cNvPicPr>
          <p:nvPr/>
        </p:nvPicPr>
        <p:blipFill>
          <a:blip r:embed="rId2"/>
          <a:stretch>
            <a:fillRect/>
          </a:stretch>
        </p:blipFill>
        <p:spPr>
          <a:xfrm>
            <a:off x="5679977" y="833710"/>
            <a:ext cx="1304657" cy="1012024"/>
          </a:xfrm>
          <a:prstGeom prst="rect">
            <a:avLst/>
          </a:prstGeom>
        </p:spPr>
      </p:pic>
    </p:spTree>
    <p:extLst>
      <p:ext uri="{BB962C8B-B14F-4D97-AF65-F5344CB8AC3E}">
        <p14:creationId xmlns:p14="http://schemas.microsoft.com/office/powerpoint/2010/main" val="24195878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66800" y="1090389"/>
            <a:ext cx="7343396" cy="627736"/>
          </a:xfrm>
          <a:prstGeom prst="rect">
            <a:avLst/>
          </a:prstGeom>
        </p:spPr>
        <p:txBody>
          <a:bodyPr vert="horz" wrap="square" lIns="0" tIns="12065" rIns="0" bIns="0" rtlCol="0">
            <a:spAutoFit/>
          </a:bodyPr>
          <a:lstStyle/>
          <a:p>
            <a:pPr marL="12700">
              <a:lnSpc>
                <a:spcPct val="100000"/>
              </a:lnSpc>
              <a:spcBef>
                <a:spcPts val="95"/>
              </a:spcBef>
            </a:pPr>
            <a:r>
              <a:rPr lang="en-US" sz="4000" spc="-50" dirty="0">
                <a:solidFill>
                  <a:schemeClr val="tx2"/>
                </a:solidFill>
              </a:rPr>
              <a:t>Contents </a:t>
            </a:r>
            <a:endParaRPr sz="4000" dirty="0">
              <a:solidFill>
                <a:schemeClr val="tx2"/>
              </a:solidFill>
            </a:endParaRP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25400">
              <a:lnSpc>
                <a:spcPts val="1100"/>
              </a:lnSpc>
            </a:pPr>
            <a:fld id="{81D60167-4931-47E6-BA6A-407CBD079E47}" type="slidenum">
              <a:rPr dirty="0"/>
              <a:t>2</a:t>
            </a:fld>
            <a:endParaRPr dirty="0"/>
          </a:p>
        </p:txBody>
      </p:sp>
      <p:sp>
        <p:nvSpPr>
          <p:cNvPr id="3" name="object 3"/>
          <p:cNvSpPr txBox="1"/>
          <p:nvPr/>
        </p:nvSpPr>
        <p:spPr>
          <a:xfrm>
            <a:off x="1219200" y="2286000"/>
            <a:ext cx="11201399" cy="3259931"/>
          </a:xfrm>
          <a:prstGeom prst="rect">
            <a:avLst/>
          </a:prstGeom>
        </p:spPr>
        <p:txBody>
          <a:bodyPr vert="horz" wrap="square" lIns="0" tIns="69850" rIns="0" bIns="0" rtlCol="0">
            <a:spAutoFit/>
          </a:bodyPr>
          <a:lstStyle/>
          <a:p>
            <a:pPr marL="527685" indent="-515620">
              <a:lnSpc>
                <a:spcPct val="150000"/>
              </a:lnSpc>
              <a:spcBef>
                <a:spcPts val="550"/>
              </a:spcBef>
              <a:buAutoNum type="arabicParenR"/>
              <a:tabLst>
                <a:tab pos="527685" algn="l"/>
                <a:tab pos="528320" algn="l"/>
              </a:tabLst>
            </a:pPr>
            <a:r>
              <a:rPr lang="en-US" sz="2600" b="0" spc="-15" dirty="0">
                <a:latin typeface="Bookman Old Style"/>
                <a:cs typeface="Bookman Old Style"/>
              </a:rPr>
              <a:t>Introducti</a:t>
            </a:r>
            <a:r>
              <a:rPr lang="en-US" sz="2600" spc="-15" dirty="0">
                <a:latin typeface="Bookman Old Style"/>
                <a:cs typeface="Bookman Old Style"/>
              </a:rPr>
              <a:t>on</a:t>
            </a:r>
            <a:endParaRPr sz="2600" dirty="0">
              <a:latin typeface="Bookman Old Style"/>
              <a:cs typeface="Bookman Old Style"/>
            </a:endParaRPr>
          </a:p>
          <a:p>
            <a:pPr marL="527685" indent="-515620">
              <a:lnSpc>
                <a:spcPct val="150000"/>
              </a:lnSpc>
              <a:spcBef>
                <a:spcPts val="455"/>
              </a:spcBef>
              <a:buAutoNum type="arabicParenR"/>
              <a:tabLst>
                <a:tab pos="527685" algn="l"/>
                <a:tab pos="528320" algn="l"/>
              </a:tabLst>
            </a:pPr>
            <a:r>
              <a:rPr lang="en-US" sz="2600" b="0" spc="-10" dirty="0">
                <a:latin typeface="Bookman Old Style"/>
                <a:cs typeface="Bookman Old Style"/>
              </a:rPr>
              <a:t>Money Laundering, Terrorist Financing</a:t>
            </a:r>
            <a:endParaRPr sz="2600" dirty="0">
              <a:latin typeface="Bookman Old Style"/>
              <a:cs typeface="Bookman Old Style"/>
            </a:endParaRPr>
          </a:p>
          <a:p>
            <a:pPr marL="527685" indent="-515620">
              <a:lnSpc>
                <a:spcPct val="150000"/>
              </a:lnSpc>
              <a:spcBef>
                <a:spcPts val="459"/>
              </a:spcBef>
              <a:buAutoNum type="arabicParenR"/>
              <a:tabLst>
                <a:tab pos="527685" algn="l"/>
                <a:tab pos="528320" algn="l"/>
              </a:tabLst>
            </a:pPr>
            <a:r>
              <a:rPr lang="en-US" sz="2600" spc="-5" dirty="0">
                <a:latin typeface="Bookman Old Style"/>
                <a:cs typeface="Bookman Old Style"/>
              </a:rPr>
              <a:t>Role of LGs in the fight against ML/TF crime</a:t>
            </a:r>
          </a:p>
          <a:p>
            <a:pPr marL="527685" indent="-515620">
              <a:lnSpc>
                <a:spcPct val="150000"/>
              </a:lnSpc>
              <a:spcBef>
                <a:spcPts val="465"/>
              </a:spcBef>
              <a:buAutoNum type="arabicParenR"/>
              <a:tabLst>
                <a:tab pos="527685" algn="l"/>
                <a:tab pos="528320" algn="l"/>
              </a:tabLst>
            </a:pPr>
            <a:r>
              <a:rPr lang="en-US" sz="2600" b="0" spc="-5" dirty="0">
                <a:latin typeface="Bookman Old Style"/>
                <a:cs typeface="Bookman Old Style"/>
              </a:rPr>
              <a:t>Reporting Suspicious Transactions &amp; Activities</a:t>
            </a:r>
          </a:p>
          <a:p>
            <a:pPr marL="527685" indent="-515620">
              <a:lnSpc>
                <a:spcPct val="150000"/>
              </a:lnSpc>
              <a:spcBef>
                <a:spcPts val="465"/>
              </a:spcBef>
              <a:buAutoNum type="arabicParenR"/>
              <a:tabLst>
                <a:tab pos="527685" algn="l"/>
                <a:tab pos="528320" algn="l"/>
              </a:tabLst>
            </a:pPr>
            <a:r>
              <a:rPr lang="en-US" sz="2600" b="0" spc="-5" dirty="0">
                <a:latin typeface="Bookman Old Style"/>
                <a:cs typeface="Bookman Old Style"/>
              </a:rPr>
              <a:t>Conclusion </a:t>
            </a:r>
            <a:r>
              <a:rPr lang="en-US" sz="2600" spc="-5" dirty="0">
                <a:latin typeface="Bookman Old Style"/>
                <a:cs typeface="Bookman Old Style"/>
              </a:rPr>
              <a:t>&amp; </a:t>
            </a:r>
            <a:r>
              <a:rPr sz="2600" b="0" dirty="0">
                <a:latin typeface="Bookman Old Style"/>
                <a:cs typeface="Bookman Old Style"/>
              </a:rPr>
              <a:t>Way</a:t>
            </a:r>
            <a:r>
              <a:rPr sz="2600" b="0" spc="-5" dirty="0">
                <a:latin typeface="Bookman Old Style"/>
                <a:cs typeface="Bookman Old Style"/>
              </a:rPr>
              <a:t> </a:t>
            </a:r>
            <a:r>
              <a:rPr sz="2600" b="0" dirty="0">
                <a:latin typeface="Bookman Old Style"/>
                <a:cs typeface="Bookman Old Style"/>
              </a:rPr>
              <a:t>Forward</a:t>
            </a:r>
            <a:endParaRPr sz="2600" dirty="0">
              <a:latin typeface="Bookman Old Style"/>
              <a:cs typeface="Bookman Old Style"/>
            </a:endParaRPr>
          </a:p>
        </p:txBody>
      </p:sp>
      <p:pic>
        <p:nvPicPr>
          <p:cNvPr id="5" name="Picture 4">
            <a:extLst>
              <a:ext uri="{FF2B5EF4-FFF2-40B4-BE49-F238E27FC236}">
                <a16:creationId xmlns:a16="http://schemas.microsoft.com/office/drawing/2014/main" id="{8276E92D-F647-4A4E-8F9B-61D3994FDAD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248517" y="466413"/>
            <a:ext cx="1422655" cy="970501"/>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29969" y="995553"/>
            <a:ext cx="7380631" cy="627736"/>
          </a:xfrm>
          <a:prstGeom prst="rect">
            <a:avLst/>
          </a:prstGeom>
        </p:spPr>
        <p:txBody>
          <a:bodyPr vert="horz" wrap="square" lIns="0" tIns="12065" rIns="0" bIns="0" rtlCol="0">
            <a:spAutoFit/>
          </a:bodyPr>
          <a:lstStyle/>
          <a:p>
            <a:pPr marL="12700">
              <a:lnSpc>
                <a:spcPct val="100000"/>
              </a:lnSpc>
              <a:spcBef>
                <a:spcPts val="95"/>
              </a:spcBef>
            </a:pPr>
            <a:r>
              <a:rPr lang="en-US" sz="4000" spc="-50" dirty="0">
                <a:solidFill>
                  <a:schemeClr val="tx2"/>
                </a:solidFill>
              </a:rPr>
              <a:t>Introduction- FIA Uganda </a:t>
            </a:r>
            <a:endParaRPr sz="4000" dirty="0">
              <a:solidFill>
                <a:schemeClr val="tx2"/>
              </a:solidFill>
            </a:endParaRP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25400">
              <a:lnSpc>
                <a:spcPts val="1100"/>
              </a:lnSpc>
            </a:pPr>
            <a:fld id="{81D60167-4931-47E6-BA6A-407CBD079E47}" type="slidenum">
              <a:rPr dirty="0"/>
              <a:t>3</a:t>
            </a:fld>
            <a:endParaRPr dirty="0"/>
          </a:p>
        </p:txBody>
      </p:sp>
      <p:pic>
        <p:nvPicPr>
          <p:cNvPr id="5" name="Picture 4">
            <a:extLst>
              <a:ext uri="{FF2B5EF4-FFF2-40B4-BE49-F238E27FC236}">
                <a16:creationId xmlns:a16="http://schemas.microsoft.com/office/drawing/2014/main" id="{7D179F22-74DF-4533-972F-B2767704CB9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197844" y="336025"/>
            <a:ext cx="1524001" cy="998947"/>
          </a:xfrm>
          <a:prstGeom prst="rect">
            <a:avLst/>
          </a:prstGeom>
          <a:noFill/>
        </p:spPr>
      </p:pic>
      <p:sp>
        <p:nvSpPr>
          <p:cNvPr id="6" name="Content Placeholder 2">
            <a:extLst>
              <a:ext uri="{FF2B5EF4-FFF2-40B4-BE49-F238E27FC236}">
                <a16:creationId xmlns:a16="http://schemas.microsoft.com/office/drawing/2014/main" id="{AE129197-BEB3-F9AB-A527-1E6D00020B2E}"/>
              </a:ext>
            </a:extLst>
          </p:cNvPr>
          <p:cNvSpPr txBox="1">
            <a:spLocks/>
          </p:cNvSpPr>
          <p:nvPr/>
        </p:nvSpPr>
        <p:spPr>
          <a:xfrm>
            <a:off x="347700" y="1905000"/>
            <a:ext cx="11615700" cy="5400600"/>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lvl="0" algn="just" fontAlgn="auto">
              <a:buClr>
                <a:srgbClr val="4A66AC"/>
              </a:buClr>
              <a:buFont typeface="Wingdings" panose="05000000000000000000" pitchFamily="2" charset="2"/>
              <a:buChar char="§"/>
            </a:pPr>
            <a:r>
              <a:rPr lang="en-US" sz="2400" dirty="0">
                <a:solidFill>
                  <a:prstClr val="black"/>
                </a:solidFill>
                <a:latin typeface="Bookman Old Style" panose="02050604050505020204" pitchFamily="18" charset="0"/>
                <a:cs typeface="BrowalliaUPC" panose="020B0604020202020204" pitchFamily="34" charset="-34"/>
              </a:rPr>
              <a:t>Financial Intelligence Authority (FIA) is a gov’t agency established under the Anti-Money Laundering Act (AMLA), 2013 to combat money laundering and terrorist financing in Uganda. </a:t>
            </a:r>
          </a:p>
          <a:p>
            <a:pPr lvl="0" algn="just" fontAlgn="auto">
              <a:buClr>
                <a:srgbClr val="4A66AC"/>
              </a:buClr>
              <a:buFont typeface="Wingdings" panose="05000000000000000000" pitchFamily="2" charset="2"/>
              <a:buChar char="§"/>
            </a:pPr>
            <a:endParaRPr lang="en-US" sz="2400" dirty="0">
              <a:solidFill>
                <a:prstClr val="black"/>
              </a:solidFill>
              <a:latin typeface="Bookman Old Style" panose="02050604050505020204" pitchFamily="18" charset="0"/>
              <a:cs typeface="BrowalliaUPC" panose="020B0604020202020204" pitchFamily="34" charset="-34"/>
            </a:endParaRPr>
          </a:p>
          <a:p>
            <a:pPr lvl="0" algn="just" fontAlgn="auto">
              <a:buClr>
                <a:srgbClr val="4A66AC"/>
              </a:buClr>
              <a:buFont typeface="Wingdings" panose="05000000000000000000" pitchFamily="2" charset="2"/>
              <a:buChar char="§"/>
            </a:pPr>
            <a:r>
              <a:rPr lang="en-US" sz="2400" dirty="0">
                <a:solidFill>
                  <a:prstClr val="black"/>
                </a:solidFill>
                <a:latin typeface="Bookman Old Style" panose="02050604050505020204" pitchFamily="18" charset="0"/>
                <a:cs typeface="BrowalliaUPC" panose="020B0604020202020204" pitchFamily="34" charset="-34"/>
              </a:rPr>
              <a:t>FIA works with other LEAs to protect  financial sector from being abused by criminals seeking to launder proceeds of crime or fund terrorist activities.</a:t>
            </a:r>
          </a:p>
          <a:p>
            <a:pPr lvl="0" algn="just" fontAlgn="auto">
              <a:buClr>
                <a:srgbClr val="4A66AC"/>
              </a:buClr>
              <a:buFont typeface="Wingdings" panose="05000000000000000000" pitchFamily="2" charset="2"/>
              <a:buChar char="§"/>
            </a:pPr>
            <a:endParaRPr lang="en-US" sz="2400" dirty="0">
              <a:solidFill>
                <a:prstClr val="black"/>
              </a:solidFill>
              <a:latin typeface="Bookman Old Style" panose="02050604050505020204" pitchFamily="18" charset="0"/>
              <a:cs typeface="BrowalliaUPC" panose="020B0604020202020204" pitchFamily="34" charset="-34"/>
            </a:endParaRPr>
          </a:p>
          <a:p>
            <a:pPr lvl="0" algn="just" fontAlgn="auto">
              <a:buClr>
                <a:srgbClr val="4A66AC"/>
              </a:buClr>
              <a:buFont typeface="Wingdings" panose="05000000000000000000" pitchFamily="2" charset="2"/>
              <a:buChar char="§"/>
            </a:pPr>
            <a:r>
              <a:rPr lang="en-US" sz="2400" dirty="0">
                <a:solidFill>
                  <a:prstClr val="black"/>
                </a:solidFill>
                <a:latin typeface="Bookman Old Style" panose="02050604050505020204" pitchFamily="18" charset="0"/>
                <a:cs typeface="BrowalliaUPC" panose="020B0604020202020204" pitchFamily="34" charset="-34"/>
              </a:rPr>
              <a:t>FIA’s mandate, places it at pivotal point between the reporting entities, supervisory bodies, law enforcement agencies and prosecutors.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5AC9F-4F2A-4E72-9786-A2B50779D45C}"/>
              </a:ext>
            </a:extLst>
          </p:cNvPr>
          <p:cNvSpPr>
            <a:spLocks noGrp="1"/>
          </p:cNvSpPr>
          <p:nvPr>
            <p:ph type="title"/>
          </p:nvPr>
        </p:nvSpPr>
        <p:spPr>
          <a:xfrm>
            <a:off x="1219200" y="1076555"/>
            <a:ext cx="5777357" cy="553998"/>
          </a:xfrm>
        </p:spPr>
        <p:txBody>
          <a:bodyPr/>
          <a:lstStyle/>
          <a:p>
            <a:r>
              <a:rPr lang="en-US" sz="3600" dirty="0">
                <a:solidFill>
                  <a:schemeClr val="tx2"/>
                </a:solidFill>
              </a:rPr>
              <a:t>FIA’s mandate </a:t>
            </a:r>
            <a:endParaRPr lang="en-UG" sz="3600" dirty="0">
              <a:solidFill>
                <a:schemeClr val="tx2"/>
              </a:solidFill>
            </a:endParaRPr>
          </a:p>
        </p:txBody>
      </p:sp>
      <p:sp>
        <p:nvSpPr>
          <p:cNvPr id="3" name="Text Placeholder 2">
            <a:extLst>
              <a:ext uri="{FF2B5EF4-FFF2-40B4-BE49-F238E27FC236}">
                <a16:creationId xmlns:a16="http://schemas.microsoft.com/office/drawing/2014/main" id="{3293F261-6153-409C-9101-091A07D3373C}"/>
              </a:ext>
            </a:extLst>
          </p:cNvPr>
          <p:cNvSpPr>
            <a:spLocks noGrp="1"/>
          </p:cNvSpPr>
          <p:nvPr>
            <p:ph type="body" idx="1"/>
          </p:nvPr>
        </p:nvSpPr>
        <p:spPr>
          <a:xfrm>
            <a:off x="1219200" y="1981200"/>
            <a:ext cx="11425791" cy="8002191"/>
          </a:xfrm>
        </p:spPr>
        <p:txBody>
          <a:bodyPr/>
          <a:lstStyle/>
          <a:p>
            <a:pPr marL="514350" indent="-514350" algn="l">
              <a:buFont typeface="+mj-lt"/>
              <a:buAutoNum type="arabicPeriod"/>
            </a:pPr>
            <a:r>
              <a:rPr lang="en-US" dirty="0"/>
              <a:t>Receive, analyze, and disseminate financial transaction information to LEAs.</a:t>
            </a:r>
          </a:p>
          <a:p>
            <a:pPr marL="514350" indent="-514350" algn="l">
              <a:buFont typeface="+mj-lt"/>
              <a:buAutoNum type="arabicPeriod"/>
            </a:pPr>
            <a:endParaRPr lang="en-US" dirty="0"/>
          </a:p>
          <a:p>
            <a:pPr marL="514350" indent="-514350" algn="l">
              <a:buFont typeface="+mj-lt"/>
              <a:buAutoNum type="arabicPeriod"/>
            </a:pPr>
            <a:r>
              <a:rPr lang="en-US" dirty="0"/>
              <a:t>Conduct ML/TF typology studies.</a:t>
            </a:r>
            <a:br>
              <a:rPr lang="en-US" dirty="0"/>
            </a:br>
            <a:endParaRPr lang="en-US" dirty="0"/>
          </a:p>
          <a:p>
            <a:pPr marL="514350" indent="-514350" algn="l">
              <a:buFont typeface="+mj-lt"/>
              <a:buAutoNum type="arabicPeriod"/>
            </a:pPr>
            <a:r>
              <a:rPr lang="en-US" dirty="0"/>
              <a:t>Monitor and give guidance to supervisory bodies &amp; accountable persons.</a:t>
            </a:r>
          </a:p>
          <a:p>
            <a:pPr marL="514350" indent="-514350" algn="l">
              <a:buFont typeface="+mj-lt"/>
              <a:buAutoNum type="arabicPeriod"/>
            </a:pPr>
            <a:r>
              <a:rPr lang="en-US" dirty="0"/>
              <a:t>Exchange information with similar bodies in other countries – other FIUs</a:t>
            </a:r>
          </a:p>
          <a:p>
            <a:pPr marL="514350" indent="-514350" algn="l">
              <a:buFont typeface="+mj-lt"/>
              <a:buAutoNum type="arabicPeriod"/>
            </a:pPr>
            <a:r>
              <a:rPr lang="en-US" dirty="0"/>
              <a:t>Conduct financial due diligence on all entities  that intend to partner with Govt under the PP framework.</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G" dirty="0"/>
          </a:p>
        </p:txBody>
      </p:sp>
      <p:pic>
        <p:nvPicPr>
          <p:cNvPr id="4" name="Picture 3">
            <a:extLst>
              <a:ext uri="{FF2B5EF4-FFF2-40B4-BE49-F238E27FC236}">
                <a16:creationId xmlns:a16="http://schemas.microsoft.com/office/drawing/2014/main" id="{CEB4DF7B-E6AE-464B-875F-248AD8F3F26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134600" y="210554"/>
            <a:ext cx="1600201" cy="1008646"/>
          </a:xfrm>
          <a:prstGeom prst="rect">
            <a:avLst/>
          </a:prstGeom>
          <a:noFill/>
        </p:spPr>
      </p:pic>
    </p:spTree>
    <p:extLst>
      <p:ext uri="{BB962C8B-B14F-4D97-AF65-F5344CB8AC3E}">
        <p14:creationId xmlns:p14="http://schemas.microsoft.com/office/powerpoint/2010/main" val="2673236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42491" y="853237"/>
            <a:ext cx="9144000" cy="722634"/>
          </a:xfrm>
          <a:prstGeom prst="rect">
            <a:avLst/>
          </a:prstGeom>
        </p:spPr>
        <p:txBody>
          <a:bodyPr vert="horz" wrap="square" lIns="0" tIns="106045" rIns="0" bIns="0" rtlCol="0">
            <a:spAutoFit/>
          </a:bodyPr>
          <a:lstStyle/>
          <a:p>
            <a:pPr lvl="0" fontAlgn="auto">
              <a:spcAft>
                <a:spcPts val="0"/>
              </a:spcAft>
            </a:pPr>
            <a:r>
              <a:rPr lang="en-US" sz="4000" b="1" dirty="0">
                <a:solidFill>
                  <a:srgbClr val="242852"/>
                </a:solidFill>
                <a:latin typeface="Bookman Old Style" panose="02050604050505020204" pitchFamily="18" charset="0"/>
              </a:rPr>
              <a:t>Generating Financial Intelligence </a:t>
            </a:r>
            <a:endParaRPr kumimoji="0" lang="en-US" sz="4400" b="1" i="0" u="none" strike="noStrike" kern="1200" cap="none" spc="-50" normalizeH="0" baseline="0" noProof="0" dirty="0">
              <a:ln>
                <a:noFill/>
              </a:ln>
              <a:solidFill>
                <a:srgbClr val="242852"/>
              </a:solidFill>
              <a:effectLst/>
              <a:uLnTx/>
              <a:uFillTx/>
              <a:latin typeface="Bookman Old Style" panose="02050604050505020204" pitchFamily="18" charset="0"/>
              <a:ea typeface="+mj-ea"/>
              <a:cs typeface="+mj-cs"/>
            </a:endParaRP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25400">
              <a:lnSpc>
                <a:spcPts val="1100"/>
              </a:lnSpc>
            </a:pPr>
            <a:fld id="{81D60167-4931-47E6-BA6A-407CBD079E47}" type="slidenum">
              <a:rPr dirty="0"/>
              <a:t>5</a:t>
            </a:fld>
            <a:endParaRPr dirty="0"/>
          </a:p>
        </p:txBody>
      </p:sp>
      <p:pic>
        <p:nvPicPr>
          <p:cNvPr id="5" name="Picture 4">
            <a:extLst>
              <a:ext uri="{FF2B5EF4-FFF2-40B4-BE49-F238E27FC236}">
                <a16:creationId xmlns:a16="http://schemas.microsoft.com/office/drawing/2014/main" id="{44109F5D-5211-49C5-AEA9-563093842CD0}"/>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44200" y="86214"/>
            <a:ext cx="1147217" cy="779502"/>
          </a:xfrm>
          <a:prstGeom prst="rect">
            <a:avLst/>
          </a:prstGeom>
          <a:noFill/>
        </p:spPr>
      </p:pic>
      <p:sp>
        <p:nvSpPr>
          <p:cNvPr id="6" name="Content Placeholder 2">
            <a:extLst>
              <a:ext uri="{FF2B5EF4-FFF2-40B4-BE49-F238E27FC236}">
                <a16:creationId xmlns:a16="http://schemas.microsoft.com/office/drawing/2014/main" id="{55E5A3AE-1512-E9A0-160B-57434E3A9B80}"/>
              </a:ext>
            </a:extLst>
          </p:cNvPr>
          <p:cNvSpPr txBox="1">
            <a:spLocks/>
          </p:cNvSpPr>
          <p:nvPr/>
        </p:nvSpPr>
        <p:spPr>
          <a:xfrm>
            <a:off x="609600" y="2057400"/>
            <a:ext cx="11281817" cy="5688632"/>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91440" marR="0" lvl="0" indent="-91440" algn="just" defTabSz="914400" rtl="0" eaLnBrk="1" fontAlgn="auto" latinLnBrk="0" hangingPunct="1">
              <a:lnSpc>
                <a:spcPct val="90000"/>
              </a:lnSpc>
              <a:spcBef>
                <a:spcPts val="1200"/>
              </a:spcBef>
              <a:spcAft>
                <a:spcPts val="200"/>
              </a:spcAft>
              <a:buClr>
                <a:srgbClr val="0F6FC6"/>
              </a:buClr>
              <a:buSzPct val="100000"/>
              <a:buFont typeface="Wingdings" panose="05000000000000000000" pitchFamily="2" charset="2"/>
              <a:buChar char="q"/>
              <a:tabLst/>
              <a:defRPr/>
            </a:pPr>
            <a:r>
              <a:rPr kumimoji="0" lang="en-GB" sz="2500" b="0" i="0" u="none" strike="noStrike" kern="1200" cap="none" spc="0" normalizeH="0" baseline="0" noProof="0" dirty="0">
                <a:ln>
                  <a:noFill/>
                </a:ln>
                <a:solidFill>
                  <a:sysClr val="windowText" lastClr="000000"/>
                </a:solidFill>
                <a:effectLst/>
                <a:uLnTx/>
                <a:uFillTx/>
                <a:latin typeface="Bookman Old Style" panose="02050604050505020204" pitchFamily="18" charset="0"/>
                <a:ea typeface="+mn-ea"/>
                <a:cs typeface="+mn-cs"/>
              </a:rPr>
              <a:t>Uganda  just like other countries in the region has experienced an increasing trend of financial crime including corruption and other acquisitive crimes.</a:t>
            </a:r>
          </a:p>
          <a:p>
            <a:pPr marL="91440" marR="0" lvl="0" indent="-91440" algn="just" defTabSz="914400" rtl="0" eaLnBrk="1" fontAlgn="auto" latinLnBrk="0" hangingPunct="1">
              <a:lnSpc>
                <a:spcPct val="90000"/>
              </a:lnSpc>
              <a:spcBef>
                <a:spcPts val="1200"/>
              </a:spcBef>
              <a:spcAft>
                <a:spcPts val="200"/>
              </a:spcAft>
              <a:buClr>
                <a:srgbClr val="0F6FC6"/>
              </a:buClr>
              <a:buSzPct val="100000"/>
              <a:buFont typeface="Wingdings" panose="05000000000000000000" pitchFamily="2" charset="2"/>
              <a:buChar char="q"/>
              <a:tabLst/>
              <a:defRPr/>
            </a:pPr>
            <a:endParaRPr kumimoji="0" lang="en-GB" sz="2500" b="0" i="0" u="none" strike="noStrike" kern="1200" cap="none" spc="0" normalizeH="0" baseline="0" noProof="0" dirty="0">
              <a:ln>
                <a:noFill/>
              </a:ln>
              <a:solidFill>
                <a:sysClr val="windowText" lastClr="000000"/>
              </a:solidFill>
              <a:effectLst/>
              <a:uLnTx/>
              <a:uFillTx/>
              <a:latin typeface="Bookman Old Style" panose="02050604050505020204" pitchFamily="18" charset="0"/>
              <a:ea typeface="+mn-ea"/>
              <a:cs typeface="+mn-cs"/>
            </a:endParaRPr>
          </a:p>
          <a:p>
            <a:pPr marL="91440" marR="0" lvl="0" indent="-91440" algn="just" defTabSz="914400" rtl="0" eaLnBrk="1" fontAlgn="auto" latinLnBrk="0" hangingPunct="1">
              <a:lnSpc>
                <a:spcPct val="90000"/>
              </a:lnSpc>
              <a:spcBef>
                <a:spcPts val="1200"/>
              </a:spcBef>
              <a:spcAft>
                <a:spcPts val="200"/>
              </a:spcAft>
              <a:buClr>
                <a:srgbClr val="0F6FC6"/>
              </a:buClr>
              <a:buSzPct val="100000"/>
              <a:buFont typeface="Wingdings" panose="05000000000000000000" pitchFamily="2" charset="2"/>
              <a:buChar char="q"/>
              <a:tabLst/>
              <a:defRPr/>
            </a:pPr>
            <a:r>
              <a:rPr kumimoji="0" lang="en-GB" sz="2500" b="0" i="0" u="none" strike="noStrike" kern="1200" cap="none" spc="0" normalizeH="0" baseline="0" noProof="0" dirty="0">
                <a:ln>
                  <a:noFill/>
                </a:ln>
                <a:solidFill>
                  <a:sysClr val="windowText" lastClr="000000"/>
                </a:solidFill>
                <a:effectLst/>
                <a:uLnTx/>
                <a:uFillTx/>
                <a:latin typeface="Bookman Old Style" panose="02050604050505020204" pitchFamily="18" charset="0"/>
                <a:ea typeface="+mn-ea"/>
                <a:cs typeface="+mn-cs"/>
              </a:rPr>
              <a:t>Criminals are motivated by </a:t>
            </a:r>
            <a:r>
              <a:rPr kumimoji="0" lang="en-GB" sz="2500" b="1" i="0" u="none" strike="noStrike" kern="1200" cap="none" spc="0" normalizeH="0" baseline="0" noProof="0" dirty="0">
                <a:ln>
                  <a:noFill/>
                </a:ln>
                <a:solidFill>
                  <a:sysClr val="windowText" lastClr="000000"/>
                </a:solidFill>
                <a:effectLst/>
                <a:uLnTx/>
                <a:uFillTx/>
                <a:latin typeface="Bookman Old Style" panose="02050604050505020204" pitchFamily="18" charset="0"/>
                <a:ea typeface="+mn-ea"/>
                <a:cs typeface="+mn-cs"/>
              </a:rPr>
              <a:t>benefit/Proceeds  </a:t>
            </a:r>
            <a:r>
              <a:rPr kumimoji="0" lang="en-GB" sz="2500" b="0" i="0" u="none" strike="noStrike" kern="1200" cap="none" spc="0" normalizeH="0" baseline="0" noProof="0" dirty="0">
                <a:ln>
                  <a:noFill/>
                </a:ln>
                <a:solidFill>
                  <a:sysClr val="windowText" lastClr="000000"/>
                </a:solidFill>
                <a:effectLst/>
                <a:uLnTx/>
                <a:uFillTx/>
                <a:latin typeface="Bookman Old Style" panose="02050604050505020204" pitchFamily="18" charset="0"/>
                <a:ea typeface="+mn-ea"/>
                <a:cs typeface="+mn-cs"/>
              </a:rPr>
              <a:t>in the form of assets and lifestyle improvement . </a:t>
            </a:r>
          </a:p>
          <a:p>
            <a:pPr marL="91440" marR="0" lvl="0" indent="-91440" algn="just" defTabSz="914400" rtl="0" eaLnBrk="1" fontAlgn="auto" latinLnBrk="0" hangingPunct="1">
              <a:lnSpc>
                <a:spcPct val="90000"/>
              </a:lnSpc>
              <a:spcBef>
                <a:spcPts val="1200"/>
              </a:spcBef>
              <a:spcAft>
                <a:spcPts val="200"/>
              </a:spcAft>
              <a:buClr>
                <a:srgbClr val="0F6FC6"/>
              </a:buClr>
              <a:buSzPct val="100000"/>
              <a:buFont typeface="Wingdings" panose="05000000000000000000" pitchFamily="2" charset="2"/>
              <a:buChar char="q"/>
              <a:tabLst/>
              <a:defRPr/>
            </a:pPr>
            <a:endParaRPr kumimoji="0" lang="en-GB" sz="2500" b="0" i="0" u="none" strike="noStrike" kern="1200" cap="none" spc="0" normalizeH="0" baseline="0" noProof="0" dirty="0">
              <a:ln>
                <a:noFill/>
              </a:ln>
              <a:solidFill>
                <a:sysClr val="windowText" lastClr="000000"/>
              </a:solidFill>
              <a:effectLst/>
              <a:uLnTx/>
              <a:uFillTx/>
              <a:latin typeface="Bookman Old Style" panose="02050604050505020204" pitchFamily="18" charset="0"/>
              <a:ea typeface="+mn-ea"/>
              <a:cs typeface="+mn-cs"/>
            </a:endParaRPr>
          </a:p>
          <a:p>
            <a:pPr marL="91440" marR="0" lvl="0" indent="-91440" algn="just" defTabSz="914400" rtl="0" eaLnBrk="1" fontAlgn="auto" latinLnBrk="0" hangingPunct="1">
              <a:lnSpc>
                <a:spcPct val="90000"/>
              </a:lnSpc>
              <a:spcBef>
                <a:spcPts val="1200"/>
              </a:spcBef>
              <a:spcAft>
                <a:spcPts val="200"/>
              </a:spcAft>
              <a:buClr>
                <a:srgbClr val="0F6FC6"/>
              </a:buClr>
              <a:buSzPct val="100000"/>
              <a:buFont typeface="Wingdings" panose="05000000000000000000" pitchFamily="2" charset="2"/>
              <a:buChar char="q"/>
              <a:tabLst/>
              <a:defRPr/>
            </a:pPr>
            <a:r>
              <a:rPr lang="en-US" sz="2500" dirty="0">
                <a:solidFill>
                  <a:sysClr val="windowText" lastClr="000000"/>
                </a:solidFill>
                <a:latin typeface="Bookman Old Style" panose="02050604050505020204" pitchFamily="18" charset="0"/>
              </a:rPr>
              <a:t>The FIA gathers and generates financial intelligence to help in investigation and prosecution of ML/TF.</a:t>
            </a:r>
            <a:endParaRPr kumimoji="0" lang="en-GB" sz="2700" b="0" i="0" u="none" strike="noStrike" kern="1200" cap="none" spc="0" normalizeH="0" baseline="0" noProof="0" dirty="0">
              <a:ln>
                <a:noFill/>
              </a:ln>
              <a:solidFill>
                <a:sysClr val="windowText" lastClr="000000"/>
              </a:solidFill>
              <a:effectLst/>
              <a:uLnTx/>
              <a:uFillTx/>
              <a:latin typeface="Bookman Old Style" panose="02050604050505020204" pitchFamily="18" charset="0"/>
              <a:ea typeface="+mn-ea"/>
              <a:cs typeface="+mn-cs"/>
            </a:endParaRPr>
          </a:p>
          <a:p>
            <a:pPr marL="91440" marR="0" lvl="0" indent="-91440" algn="l" defTabSz="914400" rtl="0" eaLnBrk="1" fontAlgn="auto" latinLnBrk="0" hangingPunct="1">
              <a:lnSpc>
                <a:spcPct val="90000"/>
              </a:lnSpc>
              <a:spcBef>
                <a:spcPts val="1200"/>
              </a:spcBef>
              <a:spcAft>
                <a:spcPts val="200"/>
              </a:spcAft>
              <a:buClr>
                <a:srgbClr val="0F6FC6"/>
              </a:buClr>
              <a:buSzPct val="100000"/>
              <a:buFont typeface="Calibri" panose="020F0502020204030204" pitchFamily="34" charset="0"/>
              <a:buChar char=" "/>
              <a:tabLst/>
              <a:defRPr/>
            </a:pPr>
            <a:endParaRPr kumimoji="0" lang="en-US" sz="2700" b="0" i="0" u="none" strike="noStrike" kern="1200" cap="none" spc="0" normalizeH="0" baseline="0" noProof="0" dirty="0">
              <a:ln>
                <a:noFill/>
              </a:ln>
              <a:solidFill>
                <a:sysClr val="windowText" lastClr="000000">
                  <a:lumMod val="75000"/>
                  <a:lumOff val="25000"/>
                </a:sysClr>
              </a:solidFill>
              <a:effectLst/>
              <a:uLnTx/>
              <a:uFillTx/>
              <a:latin typeface="Calibri" panose="020F0502020204030204"/>
              <a:ea typeface="+mn-ea"/>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47399-3A03-4166-8438-0D7AB1080E59}"/>
              </a:ext>
            </a:extLst>
          </p:cNvPr>
          <p:cNvSpPr>
            <a:spLocks noGrp="1"/>
          </p:cNvSpPr>
          <p:nvPr>
            <p:ph type="title"/>
          </p:nvPr>
        </p:nvSpPr>
        <p:spPr>
          <a:xfrm>
            <a:off x="1022567" y="954565"/>
            <a:ext cx="9206357" cy="798035"/>
          </a:xfrm>
        </p:spPr>
        <p:txBody>
          <a:bodyPr/>
          <a:lstStyle/>
          <a:p>
            <a:r>
              <a:rPr lang="en-US" dirty="0">
                <a:solidFill>
                  <a:srgbClr val="002060"/>
                </a:solidFill>
              </a:rPr>
              <a:t>Terrorism Financing </a:t>
            </a:r>
            <a:endParaRPr lang="en-UG" dirty="0">
              <a:solidFill>
                <a:srgbClr val="002060"/>
              </a:solidFill>
            </a:endParaRPr>
          </a:p>
        </p:txBody>
      </p:sp>
      <p:sp>
        <p:nvSpPr>
          <p:cNvPr id="3" name="Text Placeholder 2">
            <a:extLst>
              <a:ext uri="{FF2B5EF4-FFF2-40B4-BE49-F238E27FC236}">
                <a16:creationId xmlns:a16="http://schemas.microsoft.com/office/drawing/2014/main" id="{6F28615E-4EA7-4486-AB9D-7E55C8AE5043}"/>
              </a:ext>
            </a:extLst>
          </p:cNvPr>
          <p:cNvSpPr>
            <a:spLocks noGrp="1"/>
          </p:cNvSpPr>
          <p:nvPr>
            <p:ph type="body" idx="1"/>
          </p:nvPr>
        </p:nvSpPr>
        <p:spPr>
          <a:xfrm>
            <a:off x="304800" y="1600200"/>
            <a:ext cx="11709291" cy="7201972"/>
          </a:xfrm>
        </p:spPr>
        <p:txBody>
          <a:bodyPr/>
          <a:lstStyle/>
          <a:p>
            <a:pPr marL="514350" indent="-514350">
              <a:lnSpc>
                <a:spcPct val="150000"/>
              </a:lnSpc>
              <a:buFont typeface="Wingdings" panose="05000000000000000000" pitchFamily="2" charset="2"/>
              <a:buChar char="§"/>
            </a:pPr>
            <a:r>
              <a:rPr lang="en-US" dirty="0"/>
              <a:t>Uganda continues to face significant challenges from terrorism and terrorist financing, with several groups operating in the region and exploiting vulnerabilities in financial systems</a:t>
            </a:r>
          </a:p>
          <a:p>
            <a:pPr marL="514350" indent="-514350">
              <a:lnSpc>
                <a:spcPct val="150000"/>
              </a:lnSpc>
              <a:buFont typeface="Wingdings" panose="05000000000000000000" pitchFamily="2" charset="2"/>
              <a:buChar char="§"/>
            </a:pPr>
            <a:r>
              <a:rPr lang="en-US" dirty="0"/>
              <a:t>Terror groups continue to move funds, logistics taking advantage of the free movement of people, porous borders and financial systems</a:t>
            </a:r>
          </a:p>
          <a:p>
            <a:pPr marL="457200" indent="-457200">
              <a:lnSpc>
                <a:spcPct val="150000"/>
              </a:lnSpc>
              <a:buFont typeface="Arial" panose="020B0604020202020204" pitchFamily="34" charset="0"/>
              <a:buChar char="•"/>
            </a:pPr>
            <a:r>
              <a:rPr lang="en-US" dirty="0"/>
              <a:t>Partnership through collaboration with local governments , local communities and the private sector to share information is important to curb TF</a:t>
            </a:r>
          </a:p>
          <a:p>
            <a:pPr>
              <a:lnSpc>
                <a:spcPct val="150000"/>
              </a:lnSpc>
            </a:pPr>
            <a:endParaRPr lang="en-US" dirty="0"/>
          </a:p>
          <a:p>
            <a:pPr>
              <a:lnSpc>
                <a:spcPct val="150000"/>
              </a:lnSpc>
            </a:pPr>
            <a:endParaRPr lang="en-US" dirty="0"/>
          </a:p>
          <a:p>
            <a:endParaRPr lang="en-US" dirty="0"/>
          </a:p>
          <a:p>
            <a:endParaRPr lang="en-US" dirty="0"/>
          </a:p>
          <a:p>
            <a:endParaRPr lang="en-UG" dirty="0"/>
          </a:p>
        </p:txBody>
      </p:sp>
      <p:pic>
        <p:nvPicPr>
          <p:cNvPr id="4" name="Picture 3">
            <a:extLst>
              <a:ext uri="{FF2B5EF4-FFF2-40B4-BE49-F238E27FC236}">
                <a16:creationId xmlns:a16="http://schemas.microsoft.com/office/drawing/2014/main" id="{7CDBB6C5-9363-41C6-8257-68A63BEDE9C0}"/>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829801" y="304800"/>
            <a:ext cx="1600200" cy="1066800"/>
          </a:xfrm>
          <a:prstGeom prst="rect">
            <a:avLst/>
          </a:prstGeom>
          <a:noFill/>
        </p:spPr>
      </p:pic>
    </p:spTree>
    <p:extLst>
      <p:ext uri="{BB962C8B-B14F-4D97-AF65-F5344CB8AC3E}">
        <p14:creationId xmlns:p14="http://schemas.microsoft.com/office/powerpoint/2010/main" val="3036691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304800" y="814313"/>
            <a:ext cx="11691582" cy="5562600"/>
          </a:xfrm>
          <a:prstGeom prst="rect">
            <a:avLst/>
          </a:prstGeom>
        </p:spPr>
      </p:pic>
      <p:pic>
        <p:nvPicPr>
          <p:cNvPr id="2" name="Picture 1">
            <a:extLst>
              <a:ext uri="{FF2B5EF4-FFF2-40B4-BE49-F238E27FC236}">
                <a16:creationId xmlns:a16="http://schemas.microsoft.com/office/drawing/2014/main" id="{E12754E5-BCF0-BDA4-A319-1B0791763851}"/>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820400" y="76200"/>
            <a:ext cx="1113696" cy="716342"/>
          </a:xfrm>
          <a:prstGeom prst="rect">
            <a:avLst/>
          </a:prstGeom>
          <a:noFill/>
        </p:spPr>
      </p:pic>
    </p:spTree>
    <p:extLst>
      <p:ext uri="{BB962C8B-B14F-4D97-AF65-F5344CB8AC3E}">
        <p14:creationId xmlns:p14="http://schemas.microsoft.com/office/powerpoint/2010/main" val="10611339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57F1E4F-1CFF-5643-939E-217C01CDF565}" type="slidenum">
              <a:rPr lang="en-US" smtClean="0"/>
              <a:pPr/>
              <a:t>8</a:t>
            </a:fld>
            <a:endParaRPr lang="en-US" dirty="0"/>
          </a:p>
        </p:txBody>
      </p:sp>
      <p:graphicFrame>
        <p:nvGraphicFramePr>
          <p:cNvPr id="5" name="Diagram 4"/>
          <p:cNvGraphicFramePr/>
          <p:nvPr>
            <p:extLst>
              <p:ext uri="{D42A27DB-BD31-4B8C-83A1-F6EECF244321}">
                <p14:modId xmlns:p14="http://schemas.microsoft.com/office/powerpoint/2010/main" val="736306810"/>
              </p:ext>
            </p:extLst>
          </p:nvPr>
        </p:nvGraphicFramePr>
        <p:xfrm>
          <a:off x="0" y="1410440"/>
          <a:ext cx="6586009" cy="54475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5"/>
          <p:cNvSpPr/>
          <p:nvPr/>
        </p:nvSpPr>
        <p:spPr>
          <a:xfrm>
            <a:off x="6122429" y="1676400"/>
            <a:ext cx="6077164" cy="4108817"/>
          </a:xfrm>
          <a:prstGeom prst="rect">
            <a:avLst/>
          </a:prstGeom>
        </p:spPr>
        <p:txBody>
          <a:bodyPr wrap="square">
            <a:spAutoFit/>
          </a:bodyPr>
          <a:lstStyle/>
          <a:p>
            <a:pPr marL="0" marR="0" lvl="0" indent="0" algn="just" defTabSz="457200" eaLnBrk="1" fontAlgn="auto" latinLnBrk="0" hangingPunct="1">
              <a:lnSpc>
                <a:spcPct val="100000"/>
              </a:lnSpc>
              <a:spcBef>
                <a:spcPts val="0"/>
              </a:spcBef>
              <a:spcAft>
                <a:spcPts val="0"/>
              </a:spcAft>
              <a:buClrTx/>
              <a:buSzTx/>
              <a:buFontTx/>
              <a:buNone/>
              <a:tabLst/>
              <a:defRPr/>
            </a:pPr>
            <a:r>
              <a:rPr lang="en-US" sz="3600" b="1" i="1" kern="0" dirty="0">
                <a:latin typeface="Bookman Old Style" panose="02050604050505020204" pitchFamily="18" charset="0"/>
              </a:rPr>
              <a:t>Obligations </a:t>
            </a:r>
            <a:r>
              <a:rPr kumimoji="0" lang="en-US" sz="3600" b="1" i="1" u="none" strike="noStrike" kern="0" cap="none" spc="0" normalizeH="0" baseline="0" noProof="0" dirty="0">
                <a:ln>
                  <a:noFill/>
                </a:ln>
                <a:effectLst/>
                <a:uLnTx/>
                <a:uFillTx/>
                <a:latin typeface="Bookman Old Style" panose="02050604050505020204" pitchFamily="18" charset="0"/>
              </a:rPr>
              <a:t>To FIA </a:t>
            </a:r>
            <a:endParaRPr kumimoji="0" lang="en-US" sz="3200" b="1" i="1" u="none" strike="noStrike" kern="0" cap="none" spc="0" normalizeH="0" baseline="0" noProof="0" dirty="0">
              <a:ln>
                <a:noFill/>
              </a:ln>
              <a:effectLst/>
              <a:uLnTx/>
              <a:uFillTx/>
              <a:latin typeface="Bookman Old Style" panose="02050604050505020204" pitchFamily="18" charset="0"/>
            </a:endParaRPr>
          </a:p>
          <a:p>
            <a:pPr marL="514350" marR="0" lvl="0" indent="-514350" algn="just" defTabSz="457200" eaLnBrk="1" fontAlgn="auto" latinLnBrk="0" hangingPunct="1">
              <a:lnSpc>
                <a:spcPct val="100000"/>
              </a:lnSpc>
              <a:spcBef>
                <a:spcPts val="0"/>
              </a:spcBef>
              <a:spcAft>
                <a:spcPts val="0"/>
              </a:spcAft>
              <a:buClrTx/>
              <a:buSzTx/>
              <a:buFontTx/>
              <a:buAutoNum type="arabicPeriod"/>
              <a:tabLst/>
              <a:defRPr/>
            </a:pPr>
            <a:r>
              <a:rPr kumimoji="0" lang="en-GB" sz="2500" i="0" u="none" strike="noStrike" kern="0" cap="none" spc="0" normalizeH="0" baseline="0" noProof="0" dirty="0">
                <a:ln>
                  <a:noFill/>
                </a:ln>
                <a:effectLst/>
                <a:uLnTx/>
                <a:uFillTx/>
                <a:latin typeface="Bookman Old Style" panose="02050604050505020204" pitchFamily="18" charset="0"/>
              </a:rPr>
              <a:t>Registration with FIA</a:t>
            </a:r>
          </a:p>
          <a:p>
            <a:pPr marL="514350" marR="0" lvl="0" indent="-514350" algn="just" defTabSz="457200" eaLnBrk="1" fontAlgn="auto" latinLnBrk="0" hangingPunct="1">
              <a:lnSpc>
                <a:spcPct val="100000"/>
              </a:lnSpc>
              <a:spcBef>
                <a:spcPts val="0"/>
              </a:spcBef>
              <a:spcAft>
                <a:spcPts val="0"/>
              </a:spcAft>
              <a:buClrTx/>
              <a:buSzTx/>
              <a:buFontTx/>
              <a:buAutoNum type="arabicPeriod"/>
              <a:tabLst/>
              <a:defRPr/>
            </a:pPr>
            <a:endParaRPr kumimoji="0" lang="en-GB" sz="2500" i="0" u="none" strike="noStrike" kern="0" cap="none" spc="0" normalizeH="0" baseline="0" noProof="0" dirty="0">
              <a:ln>
                <a:noFill/>
              </a:ln>
              <a:effectLst/>
              <a:uLnTx/>
              <a:uFillTx/>
              <a:latin typeface="Bookman Old Style" panose="02050604050505020204" pitchFamily="18" charset="0"/>
            </a:endParaRPr>
          </a:p>
          <a:p>
            <a:pPr marL="514350" indent="-514350" algn="just">
              <a:buFontTx/>
              <a:buAutoNum type="arabicPeriod"/>
              <a:defRPr/>
            </a:pPr>
            <a:r>
              <a:rPr lang="en-US" sz="2500" kern="0" dirty="0">
                <a:latin typeface="Bookman Old Style" panose="02050604050505020204" pitchFamily="18" charset="0"/>
              </a:rPr>
              <a:t>Suspicious Transactions Reports</a:t>
            </a:r>
          </a:p>
          <a:p>
            <a:pPr marL="514350" indent="-514350" algn="just">
              <a:buFontTx/>
              <a:buAutoNum type="arabicPeriod"/>
              <a:defRPr/>
            </a:pPr>
            <a:endParaRPr lang="en-US" sz="2500" kern="0" dirty="0">
              <a:latin typeface="Bookman Old Style" panose="02050604050505020204" pitchFamily="18" charset="0"/>
            </a:endParaRPr>
          </a:p>
          <a:p>
            <a:pPr marL="514350" indent="-514350" algn="just">
              <a:buFontTx/>
              <a:buAutoNum type="arabicPeriod"/>
              <a:defRPr/>
            </a:pPr>
            <a:r>
              <a:rPr lang="en-US" sz="2500" kern="0" dirty="0">
                <a:latin typeface="Bookman Old Style" panose="02050604050505020204" pitchFamily="18" charset="0"/>
              </a:rPr>
              <a:t>Large Cash and Monetary Transactions Reports.</a:t>
            </a:r>
          </a:p>
          <a:p>
            <a:pPr marL="514350" indent="-514350" algn="just">
              <a:buFontTx/>
              <a:buAutoNum type="arabicPeriod"/>
              <a:defRPr/>
            </a:pPr>
            <a:endParaRPr lang="en-US" sz="2500" kern="0" dirty="0"/>
          </a:p>
          <a:p>
            <a:pPr marL="514350" indent="-514350" algn="just">
              <a:buFontTx/>
              <a:buAutoNum type="arabicPeriod"/>
              <a:defRPr/>
            </a:pPr>
            <a:r>
              <a:rPr lang="en-GB" sz="2500" kern="0" dirty="0">
                <a:latin typeface="Bookman Old Style" panose="02050604050505020204" pitchFamily="18" charset="0"/>
              </a:rPr>
              <a:t>Cross Border declarations in case you travel with cash/BNI limits</a:t>
            </a:r>
          </a:p>
        </p:txBody>
      </p:sp>
      <p:sp>
        <p:nvSpPr>
          <p:cNvPr id="7" name="Title 1"/>
          <p:cNvSpPr txBox="1">
            <a:spLocks/>
          </p:cNvSpPr>
          <p:nvPr/>
        </p:nvSpPr>
        <p:spPr>
          <a:xfrm>
            <a:off x="1371600" y="269259"/>
            <a:ext cx="8980940" cy="770781"/>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3200" b="0" kern="1200" cap="none">
                <a:solidFill>
                  <a:schemeClr val="tx1"/>
                </a:solidFill>
                <a:latin typeface="+mj-lt"/>
                <a:ea typeface="+mj-ea"/>
                <a:cs typeface="+mj-cs"/>
              </a:defRPr>
            </a:lvl1pPr>
          </a:lstStyle>
          <a:p>
            <a:r>
              <a:rPr lang="en-US" sz="3800" b="1" dirty="0">
                <a:solidFill>
                  <a:srgbClr val="002060"/>
                </a:solidFill>
                <a:latin typeface="Bookman Old Style" panose="02050604050505020204" pitchFamily="18" charset="0"/>
              </a:rPr>
              <a:t>Accountable Persons </a:t>
            </a:r>
          </a:p>
        </p:txBody>
      </p:sp>
      <p:pic>
        <p:nvPicPr>
          <p:cNvPr id="2" name="Picture 1">
            <a:extLst>
              <a:ext uri="{FF2B5EF4-FFF2-40B4-BE49-F238E27FC236}">
                <a16:creationId xmlns:a16="http://schemas.microsoft.com/office/drawing/2014/main" id="{FF5269D3-D18C-54B1-9663-AA944FE7CE54}"/>
              </a:ext>
            </a:extLst>
          </p:cNvPr>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0515600" y="198058"/>
            <a:ext cx="1113696" cy="716342"/>
          </a:xfrm>
          <a:prstGeom prst="rect">
            <a:avLst/>
          </a:prstGeom>
          <a:noFill/>
        </p:spPr>
      </p:pic>
    </p:spTree>
    <p:extLst>
      <p:ext uri="{BB962C8B-B14F-4D97-AF65-F5344CB8AC3E}">
        <p14:creationId xmlns:p14="http://schemas.microsoft.com/office/powerpoint/2010/main" val="28958632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47399-3A03-4166-8438-0D7AB1080E59}"/>
              </a:ext>
            </a:extLst>
          </p:cNvPr>
          <p:cNvSpPr>
            <a:spLocks noGrp="1"/>
          </p:cNvSpPr>
          <p:nvPr>
            <p:ph type="title"/>
          </p:nvPr>
        </p:nvSpPr>
        <p:spPr>
          <a:xfrm>
            <a:off x="1022567" y="954565"/>
            <a:ext cx="9493033" cy="1066800"/>
          </a:xfrm>
        </p:spPr>
        <p:txBody>
          <a:bodyPr/>
          <a:lstStyle/>
          <a:p>
            <a:r>
              <a:rPr lang="en-US" dirty="0">
                <a:solidFill>
                  <a:srgbClr val="002060"/>
                </a:solidFill>
              </a:rPr>
              <a:t>Know your Customer- Questions?</a:t>
            </a:r>
            <a:endParaRPr lang="en-UG" dirty="0">
              <a:solidFill>
                <a:srgbClr val="002060"/>
              </a:solidFill>
            </a:endParaRPr>
          </a:p>
        </p:txBody>
      </p:sp>
      <p:sp>
        <p:nvSpPr>
          <p:cNvPr id="3" name="Text Placeholder 2">
            <a:extLst>
              <a:ext uri="{FF2B5EF4-FFF2-40B4-BE49-F238E27FC236}">
                <a16:creationId xmlns:a16="http://schemas.microsoft.com/office/drawing/2014/main" id="{6F28615E-4EA7-4486-AB9D-7E55C8AE5043}"/>
              </a:ext>
            </a:extLst>
          </p:cNvPr>
          <p:cNvSpPr>
            <a:spLocks noGrp="1"/>
          </p:cNvSpPr>
          <p:nvPr>
            <p:ph type="body" idx="1"/>
          </p:nvPr>
        </p:nvSpPr>
        <p:spPr>
          <a:xfrm>
            <a:off x="685800" y="2969214"/>
            <a:ext cx="11175891" cy="5201424"/>
          </a:xfrm>
        </p:spPr>
        <p:txBody>
          <a:bodyPr/>
          <a:lstStyle/>
          <a:p>
            <a:endParaRPr lang="en-US" dirty="0"/>
          </a:p>
          <a:p>
            <a:pPr marL="514350" indent="-514350">
              <a:lnSpc>
                <a:spcPct val="150000"/>
              </a:lnSpc>
              <a:buAutoNum type="arabicPeriod"/>
            </a:pPr>
            <a:r>
              <a:rPr lang="en-US" dirty="0"/>
              <a:t>What is the Source of the Funds?</a:t>
            </a:r>
          </a:p>
          <a:p>
            <a:pPr marL="514350" indent="-514350">
              <a:lnSpc>
                <a:spcPct val="150000"/>
              </a:lnSpc>
              <a:buAutoNum type="arabicPeriod"/>
            </a:pPr>
            <a:r>
              <a:rPr lang="en-US" dirty="0"/>
              <a:t>What is the Purpose/Use of the Funds?</a:t>
            </a:r>
          </a:p>
          <a:p>
            <a:pPr marL="514350" indent="-514350">
              <a:lnSpc>
                <a:spcPct val="150000"/>
              </a:lnSpc>
              <a:buAutoNum type="arabicPeriod"/>
            </a:pPr>
            <a:endParaRPr lang="en-US" i="1" u="sng" dirty="0"/>
          </a:p>
          <a:p>
            <a:pPr marL="457200" indent="-457200">
              <a:lnSpc>
                <a:spcPct val="150000"/>
              </a:lnSpc>
              <a:buFont typeface="Courier New" panose="02070309020205020404" pitchFamily="49" charset="0"/>
              <a:buChar char="o"/>
            </a:pPr>
            <a:r>
              <a:rPr lang="en-US" i="1" u="sng" dirty="0"/>
              <a:t> All Accountable persons including Licensing authorities must interest themselves in the above questions .</a:t>
            </a:r>
            <a:endParaRPr lang="en-US" b="1" i="1" u="sng" dirty="0"/>
          </a:p>
          <a:p>
            <a:pPr>
              <a:lnSpc>
                <a:spcPct val="150000"/>
              </a:lnSpc>
            </a:pPr>
            <a:endParaRPr lang="en-US" dirty="0"/>
          </a:p>
          <a:p>
            <a:endParaRPr lang="en-US" dirty="0"/>
          </a:p>
          <a:p>
            <a:endParaRPr lang="en-US" dirty="0"/>
          </a:p>
          <a:p>
            <a:endParaRPr lang="en-UG" dirty="0"/>
          </a:p>
        </p:txBody>
      </p:sp>
      <p:pic>
        <p:nvPicPr>
          <p:cNvPr id="4" name="Picture 3">
            <a:extLst>
              <a:ext uri="{FF2B5EF4-FFF2-40B4-BE49-F238E27FC236}">
                <a16:creationId xmlns:a16="http://schemas.microsoft.com/office/drawing/2014/main" id="{7CDBB6C5-9363-41C6-8257-68A63BEDE9C0}"/>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906001" y="304800"/>
            <a:ext cx="1524000" cy="1066800"/>
          </a:xfrm>
          <a:prstGeom prst="rect">
            <a:avLst/>
          </a:prstGeom>
          <a:noFill/>
        </p:spPr>
      </p:pic>
      <p:pic>
        <p:nvPicPr>
          <p:cNvPr id="10" name="Picture 9" descr="question mark • NCF - Notiziario Chimico Farmaceutico">
            <a:extLst>
              <a:ext uri="{FF2B5EF4-FFF2-40B4-BE49-F238E27FC236}">
                <a16:creationId xmlns:a16="http://schemas.microsoft.com/office/drawing/2014/main" id="{F99BA9C1-BD72-409D-92B9-58F10DA5381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953000" y="1414351"/>
            <a:ext cx="1704975" cy="2171701"/>
          </a:xfrm>
          <a:prstGeom prst="rect">
            <a:avLst/>
          </a:prstGeom>
          <a:noFill/>
          <a:ln>
            <a:noFill/>
          </a:ln>
        </p:spPr>
      </p:pic>
    </p:spTree>
    <p:extLst>
      <p:ext uri="{BB962C8B-B14F-4D97-AF65-F5344CB8AC3E}">
        <p14:creationId xmlns:p14="http://schemas.microsoft.com/office/powerpoint/2010/main" val="33656566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6721</TotalTime>
  <Words>1119</Words>
  <Application>Microsoft Office PowerPoint</Application>
  <PresentationFormat>Widescreen</PresentationFormat>
  <Paragraphs>127</Paragraphs>
  <Slides>16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Arial Narrow</vt:lpstr>
      <vt:lpstr>Bookman Old Style</vt:lpstr>
      <vt:lpstr>Calibri</vt:lpstr>
      <vt:lpstr>Century Gothic</vt:lpstr>
      <vt:lpstr>Courier New</vt:lpstr>
      <vt:lpstr>Wingdings</vt:lpstr>
      <vt:lpstr>Office Theme</vt:lpstr>
      <vt:lpstr>The Role of Local Authorities in the Prevention and Fight against Money Laundering &amp; Terrorism Financing  </vt:lpstr>
      <vt:lpstr>Contents </vt:lpstr>
      <vt:lpstr>Introduction- FIA Uganda </vt:lpstr>
      <vt:lpstr>FIA’s mandate </vt:lpstr>
      <vt:lpstr>Generating Financial Intelligence </vt:lpstr>
      <vt:lpstr>Terrorism Financing </vt:lpstr>
      <vt:lpstr>PowerPoint Presentation</vt:lpstr>
      <vt:lpstr>PowerPoint Presentation</vt:lpstr>
      <vt:lpstr>Know your Customer- Questions?</vt:lpstr>
      <vt:lpstr>Effects of Money Laundering &amp; TF</vt:lpstr>
      <vt:lpstr>Role of Local Authorities in the fight against ML/TF</vt:lpstr>
      <vt:lpstr>Leading Proceeds Generating Crimes in Uganda</vt:lpstr>
      <vt:lpstr>Why Criminals Launder Money? </vt:lpstr>
      <vt:lpstr>Reporting Suspicious Transactions/Activities</vt:lpstr>
      <vt:lpstr>Conclusion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TO AMFIU</dc:title>
  <dc:creator>FIA</dc:creator>
  <cp:lastModifiedBy>Bright Besigye</cp:lastModifiedBy>
  <cp:revision>488</cp:revision>
  <cp:lastPrinted>2020-10-05T11:31:56Z</cp:lastPrinted>
  <dcterms:created xsi:type="dcterms:W3CDTF">2020-08-10T08:01:15Z</dcterms:created>
  <dcterms:modified xsi:type="dcterms:W3CDTF">2024-09-11T13:59:48Z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2020-02-06T00:00:00Z</vt:filetime>
  </property>
  <property fmtid="{D5CDD505-2E9C-101B-9397-08002B2CF9AE}" pid="3" name="Creator">
    <vt:lpwstr>Microsoft® PowerPoint® 2013</vt:lpwstr>
  </property>
  <property fmtid="{D5CDD505-2E9C-101B-9397-08002B2CF9AE}" pid="4" name="LastSaved">
    <vt:filetime>2020-08-10T00:00:00Z</vt:filetime>
  </property>
</Properties>
</file>