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2"/>
  </p:notesMasterIdLst>
  <p:handoutMasterIdLst>
    <p:handoutMasterId r:id="rId23"/>
  </p:handoutMasterIdLst>
  <p:sldIdLst>
    <p:sldId id="256" r:id="rId2"/>
    <p:sldId id="257" r:id="rId3"/>
    <p:sldId id="258" r:id="rId4"/>
    <p:sldId id="637" r:id="rId5"/>
    <p:sldId id="636" r:id="rId6"/>
    <p:sldId id="590" r:id="rId7"/>
    <p:sldId id="259" r:id="rId8"/>
    <p:sldId id="641" r:id="rId9"/>
    <p:sldId id="671" r:id="rId10"/>
    <p:sldId id="673" r:id="rId11"/>
    <p:sldId id="668" r:id="rId12"/>
    <p:sldId id="669" r:id="rId13"/>
    <p:sldId id="585" r:id="rId14"/>
    <p:sldId id="645" r:id="rId15"/>
    <p:sldId id="604" r:id="rId16"/>
    <p:sldId id="621" r:id="rId17"/>
    <p:sldId id="672" r:id="rId18"/>
    <p:sldId id="674" r:id="rId19"/>
    <p:sldId id="676" r:id="rId20"/>
    <p:sldId id="617" r:id="rId21"/>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3363" autoAdjust="0"/>
  </p:normalViewPr>
  <p:slideViewPr>
    <p:cSldViewPr snapToGrid="0">
      <p:cViewPr varScale="1">
        <p:scale>
          <a:sx n="106" d="100"/>
          <a:sy n="106"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B6241-CB0F-4EE6-811C-0942AE97894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C7DDEE2-9224-40A4-AD91-C513563113F1}">
      <dgm:prSet/>
      <dgm:spPr/>
      <dgm:t>
        <a:bodyPr/>
        <a:lstStyle/>
        <a:p>
          <a:r>
            <a:rPr lang="en-US" dirty="0">
              <a:solidFill>
                <a:schemeClr val="bg2">
                  <a:lumMod val="10000"/>
                </a:schemeClr>
              </a:solidFill>
            </a:rPr>
            <a:t>1. PHC Wage conditional grants</a:t>
          </a:r>
        </a:p>
      </dgm:t>
    </dgm:pt>
    <dgm:pt modelId="{6F1E2877-2987-4617-A21D-AB47EDE53AFB}" type="parTrans" cxnId="{6C657F75-FB4C-46DC-8C2E-4CEED16A1E89}">
      <dgm:prSet/>
      <dgm:spPr/>
      <dgm:t>
        <a:bodyPr/>
        <a:lstStyle/>
        <a:p>
          <a:endParaRPr lang="en-US"/>
        </a:p>
      </dgm:t>
    </dgm:pt>
    <dgm:pt modelId="{E3D40F1B-DB5A-4D28-ADCB-10ADD4F72B6C}" type="sibTrans" cxnId="{6C657F75-FB4C-46DC-8C2E-4CEED16A1E89}">
      <dgm:prSet/>
      <dgm:spPr/>
      <dgm:t>
        <a:bodyPr/>
        <a:lstStyle/>
        <a:p>
          <a:endParaRPr lang="en-US"/>
        </a:p>
      </dgm:t>
    </dgm:pt>
    <dgm:pt modelId="{693D7EE2-EF08-4A0C-B989-6808E618B216}">
      <dgm:prSet/>
      <dgm:spPr/>
      <dgm:t>
        <a:bodyPr/>
        <a:lstStyle/>
        <a:p>
          <a:r>
            <a:rPr lang="en-US" dirty="0">
              <a:solidFill>
                <a:schemeClr val="bg2">
                  <a:lumMod val="10000"/>
                </a:schemeClr>
              </a:solidFill>
            </a:rPr>
            <a:t>2. PHC Nonwage conditional grants</a:t>
          </a:r>
        </a:p>
      </dgm:t>
    </dgm:pt>
    <dgm:pt modelId="{2A6C046C-4B7A-45EF-A00B-22E01F902983}" type="parTrans" cxnId="{9F26F106-72C3-4880-B885-F3231A461A99}">
      <dgm:prSet/>
      <dgm:spPr/>
      <dgm:t>
        <a:bodyPr/>
        <a:lstStyle/>
        <a:p>
          <a:endParaRPr lang="en-US"/>
        </a:p>
      </dgm:t>
    </dgm:pt>
    <dgm:pt modelId="{C61FAEC5-889A-40B0-8922-68F563A9CAEE}" type="sibTrans" cxnId="{9F26F106-72C3-4880-B885-F3231A461A99}">
      <dgm:prSet/>
      <dgm:spPr/>
      <dgm:t>
        <a:bodyPr/>
        <a:lstStyle/>
        <a:p>
          <a:endParaRPr lang="en-US"/>
        </a:p>
      </dgm:t>
    </dgm:pt>
    <dgm:pt modelId="{466EE649-337D-4FD1-8DE0-FE127C48926F}">
      <dgm:prSet/>
      <dgm:spPr/>
      <dgm:t>
        <a:bodyPr/>
        <a:lstStyle/>
        <a:p>
          <a:r>
            <a:rPr lang="en-US" dirty="0">
              <a:solidFill>
                <a:schemeClr val="bg2">
                  <a:lumMod val="10000"/>
                </a:schemeClr>
              </a:solidFill>
            </a:rPr>
            <a:t>3. PHC Health development grants</a:t>
          </a:r>
        </a:p>
      </dgm:t>
    </dgm:pt>
    <dgm:pt modelId="{38B55A7A-ADAF-4E91-8E62-5A5085E7D391}" type="parTrans" cxnId="{B13DF643-D312-47BC-842A-A10ED1EC7096}">
      <dgm:prSet/>
      <dgm:spPr/>
      <dgm:t>
        <a:bodyPr/>
        <a:lstStyle/>
        <a:p>
          <a:endParaRPr lang="en-US"/>
        </a:p>
      </dgm:t>
    </dgm:pt>
    <dgm:pt modelId="{DEF7FDC1-B487-4F96-B690-597CDB0AD9C5}" type="sibTrans" cxnId="{B13DF643-D312-47BC-842A-A10ED1EC7096}">
      <dgm:prSet/>
      <dgm:spPr/>
      <dgm:t>
        <a:bodyPr/>
        <a:lstStyle/>
        <a:p>
          <a:endParaRPr lang="en-US"/>
        </a:p>
      </dgm:t>
    </dgm:pt>
    <dgm:pt modelId="{6D450A50-ADD5-4D0F-B7F5-91FBF00211B5}">
      <dgm:prSet/>
      <dgm:spPr/>
      <dgm:t>
        <a:bodyPr/>
        <a:lstStyle/>
        <a:p>
          <a:r>
            <a:rPr lang="en-US" dirty="0">
              <a:solidFill>
                <a:schemeClr val="bg2">
                  <a:lumMod val="10000"/>
                </a:schemeClr>
              </a:solidFill>
            </a:rPr>
            <a:t>4. Transitional development grants – ad hoc</a:t>
          </a:r>
        </a:p>
      </dgm:t>
    </dgm:pt>
    <dgm:pt modelId="{58C9AF63-C758-47D4-B7A4-0C264FB6314D}" type="parTrans" cxnId="{D758647D-90A4-4D5D-B7A4-4D0B032CA434}">
      <dgm:prSet/>
      <dgm:spPr/>
      <dgm:t>
        <a:bodyPr/>
        <a:lstStyle/>
        <a:p>
          <a:endParaRPr lang="en-US"/>
        </a:p>
      </dgm:t>
    </dgm:pt>
    <dgm:pt modelId="{046FC45E-B767-40A8-BBC9-94D7D89DF232}" type="sibTrans" cxnId="{D758647D-90A4-4D5D-B7A4-4D0B032CA434}">
      <dgm:prSet/>
      <dgm:spPr/>
      <dgm:t>
        <a:bodyPr/>
        <a:lstStyle/>
        <a:p>
          <a:endParaRPr lang="en-US"/>
        </a:p>
      </dgm:t>
    </dgm:pt>
    <dgm:pt modelId="{0287A66F-0392-4AC8-9CAB-1C377CA0240F}">
      <dgm:prSet/>
      <dgm:spPr/>
      <dgm:t>
        <a:bodyPr/>
        <a:lstStyle/>
        <a:p>
          <a:r>
            <a:rPr lang="en-US" dirty="0">
              <a:solidFill>
                <a:schemeClr val="bg2">
                  <a:lumMod val="10000"/>
                </a:schemeClr>
              </a:solidFill>
            </a:rPr>
            <a:t>5. Subventions</a:t>
          </a:r>
        </a:p>
      </dgm:t>
    </dgm:pt>
    <dgm:pt modelId="{6F7C0120-E3FA-4449-936F-1722B0DF8ECB}" type="parTrans" cxnId="{478736AB-D7FC-41F5-82B7-C1582176A2EE}">
      <dgm:prSet/>
      <dgm:spPr/>
      <dgm:t>
        <a:bodyPr/>
        <a:lstStyle/>
        <a:p>
          <a:endParaRPr lang="en-GB"/>
        </a:p>
      </dgm:t>
    </dgm:pt>
    <dgm:pt modelId="{C18B03D7-43BE-4D31-A268-021D1521BAD9}" type="sibTrans" cxnId="{478736AB-D7FC-41F5-82B7-C1582176A2EE}">
      <dgm:prSet/>
      <dgm:spPr/>
      <dgm:t>
        <a:bodyPr/>
        <a:lstStyle/>
        <a:p>
          <a:endParaRPr lang="en-GB"/>
        </a:p>
      </dgm:t>
    </dgm:pt>
    <dgm:pt modelId="{A8975ECC-3EA5-43FE-BEA2-7F77AEFCE3C9}" type="pres">
      <dgm:prSet presAssocID="{74FB6241-CB0F-4EE6-811C-0942AE978947}" presName="linear" presStyleCnt="0">
        <dgm:presLayoutVars>
          <dgm:animLvl val="lvl"/>
          <dgm:resizeHandles val="exact"/>
        </dgm:presLayoutVars>
      </dgm:prSet>
      <dgm:spPr/>
    </dgm:pt>
    <dgm:pt modelId="{9698D4F6-C7C2-420B-82AC-B56BE6AA27A1}" type="pres">
      <dgm:prSet presAssocID="{4C7DDEE2-9224-40A4-AD91-C513563113F1}" presName="parentText" presStyleLbl="node1" presStyleIdx="0" presStyleCnt="5" custLinFactNeighborX="1917" custLinFactNeighborY="75461">
        <dgm:presLayoutVars>
          <dgm:chMax val="0"/>
          <dgm:bulletEnabled val="1"/>
        </dgm:presLayoutVars>
      </dgm:prSet>
      <dgm:spPr/>
    </dgm:pt>
    <dgm:pt modelId="{C8D88877-1E18-4F4F-B528-87E57CB8772F}" type="pres">
      <dgm:prSet presAssocID="{E3D40F1B-DB5A-4D28-ADCB-10ADD4F72B6C}" presName="spacer" presStyleCnt="0"/>
      <dgm:spPr/>
    </dgm:pt>
    <dgm:pt modelId="{8D3C8F63-C97D-4811-B0D4-47CB4F7BB1DA}" type="pres">
      <dgm:prSet presAssocID="{693D7EE2-EF08-4A0C-B989-6808E618B216}" presName="parentText" presStyleLbl="node1" presStyleIdx="1" presStyleCnt="5" custLinFactNeighborX="212" custLinFactNeighborY="67669">
        <dgm:presLayoutVars>
          <dgm:chMax val="0"/>
          <dgm:bulletEnabled val="1"/>
        </dgm:presLayoutVars>
      </dgm:prSet>
      <dgm:spPr/>
    </dgm:pt>
    <dgm:pt modelId="{10D9BF1E-5045-498A-A772-353386B08830}" type="pres">
      <dgm:prSet presAssocID="{C61FAEC5-889A-40B0-8922-68F563A9CAEE}" presName="spacer" presStyleCnt="0"/>
      <dgm:spPr/>
    </dgm:pt>
    <dgm:pt modelId="{7CC56C49-0465-4452-874B-08CEDDA20EA8}" type="pres">
      <dgm:prSet presAssocID="{466EE649-337D-4FD1-8DE0-FE127C48926F}" presName="parentText" presStyleLbl="node1" presStyleIdx="2" presStyleCnt="5" custScaleY="88037" custLinFactY="106" custLinFactNeighborY="100000">
        <dgm:presLayoutVars>
          <dgm:chMax val="0"/>
          <dgm:bulletEnabled val="1"/>
        </dgm:presLayoutVars>
      </dgm:prSet>
      <dgm:spPr/>
    </dgm:pt>
    <dgm:pt modelId="{41A414D0-AC51-4E2B-AD56-8D5942A20E79}" type="pres">
      <dgm:prSet presAssocID="{DEF7FDC1-B487-4F96-B690-597CDB0AD9C5}" presName="spacer" presStyleCnt="0"/>
      <dgm:spPr/>
    </dgm:pt>
    <dgm:pt modelId="{9F27E2D3-2DFC-4622-8395-8C9D1987D9F0}" type="pres">
      <dgm:prSet presAssocID="{6D450A50-ADD5-4D0F-B7F5-91FBF00211B5}" presName="parentText" presStyleLbl="node1" presStyleIdx="3" presStyleCnt="5" custLinFactY="10773" custLinFactNeighborX="846" custLinFactNeighborY="100000">
        <dgm:presLayoutVars>
          <dgm:chMax val="0"/>
          <dgm:bulletEnabled val="1"/>
        </dgm:presLayoutVars>
      </dgm:prSet>
      <dgm:spPr/>
    </dgm:pt>
    <dgm:pt modelId="{C1C6A195-D4CD-436E-B78B-CA3A1EF73165}" type="pres">
      <dgm:prSet presAssocID="{046FC45E-B767-40A8-BBC9-94D7D89DF232}" presName="spacer" presStyleCnt="0"/>
      <dgm:spPr/>
    </dgm:pt>
    <dgm:pt modelId="{653A520B-B294-45BD-918F-9074C1861B53}" type="pres">
      <dgm:prSet presAssocID="{0287A66F-0392-4AC8-9CAB-1C377CA0240F}" presName="parentText" presStyleLbl="node1" presStyleIdx="4" presStyleCnt="5">
        <dgm:presLayoutVars>
          <dgm:chMax val="0"/>
          <dgm:bulletEnabled val="1"/>
        </dgm:presLayoutVars>
      </dgm:prSet>
      <dgm:spPr/>
    </dgm:pt>
  </dgm:ptLst>
  <dgm:cxnLst>
    <dgm:cxn modelId="{9F26F106-72C3-4880-B885-F3231A461A99}" srcId="{74FB6241-CB0F-4EE6-811C-0942AE978947}" destId="{693D7EE2-EF08-4A0C-B989-6808E618B216}" srcOrd="1" destOrd="0" parTransId="{2A6C046C-4B7A-45EF-A00B-22E01F902983}" sibTransId="{C61FAEC5-889A-40B0-8922-68F563A9CAEE}"/>
    <dgm:cxn modelId="{2FF6A91D-C8C4-48FB-98A2-F5B871E08F12}" type="presOf" srcId="{6D450A50-ADD5-4D0F-B7F5-91FBF00211B5}" destId="{9F27E2D3-2DFC-4622-8395-8C9D1987D9F0}" srcOrd="0" destOrd="0" presId="urn:microsoft.com/office/officeart/2005/8/layout/vList2"/>
    <dgm:cxn modelId="{93406040-25F6-49B1-A9C3-B565D6F87082}" type="presOf" srcId="{0287A66F-0392-4AC8-9CAB-1C377CA0240F}" destId="{653A520B-B294-45BD-918F-9074C1861B53}" srcOrd="0" destOrd="0" presId="urn:microsoft.com/office/officeart/2005/8/layout/vList2"/>
    <dgm:cxn modelId="{2C727040-6466-4053-A9CD-6D18B1330F5B}" type="presOf" srcId="{466EE649-337D-4FD1-8DE0-FE127C48926F}" destId="{7CC56C49-0465-4452-874B-08CEDDA20EA8}" srcOrd="0" destOrd="0" presId="urn:microsoft.com/office/officeart/2005/8/layout/vList2"/>
    <dgm:cxn modelId="{B13DF643-D312-47BC-842A-A10ED1EC7096}" srcId="{74FB6241-CB0F-4EE6-811C-0942AE978947}" destId="{466EE649-337D-4FD1-8DE0-FE127C48926F}" srcOrd="2" destOrd="0" parTransId="{38B55A7A-ADAF-4E91-8E62-5A5085E7D391}" sibTransId="{DEF7FDC1-B487-4F96-B690-597CDB0AD9C5}"/>
    <dgm:cxn modelId="{186F7066-7026-4114-B615-163F22C44671}" type="presOf" srcId="{693D7EE2-EF08-4A0C-B989-6808E618B216}" destId="{8D3C8F63-C97D-4811-B0D4-47CB4F7BB1DA}" srcOrd="0" destOrd="0" presId="urn:microsoft.com/office/officeart/2005/8/layout/vList2"/>
    <dgm:cxn modelId="{6C657F75-FB4C-46DC-8C2E-4CEED16A1E89}" srcId="{74FB6241-CB0F-4EE6-811C-0942AE978947}" destId="{4C7DDEE2-9224-40A4-AD91-C513563113F1}" srcOrd="0" destOrd="0" parTransId="{6F1E2877-2987-4617-A21D-AB47EDE53AFB}" sibTransId="{E3D40F1B-DB5A-4D28-ADCB-10ADD4F72B6C}"/>
    <dgm:cxn modelId="{D758647D-90A4-4D5D-B7A4-4D0B032CA434}" srcId="{74FB6241-CB0F-4EE6-811C-0942AE978947}" destId="{6D450A50-ADD5-4D0F-B7F5-91FBF00211B5}" srcOrd="3" destOrd="0" parTransId="{58C9AF63-C758-47D4-B7A4-0C264FB6314D}" sibTransId="{046FC45E-B767-40A8-BBC9-94D7D89DF232}"/>
    <dgm:cxn modelId="{478736AB-D7FC-41F5-82B7-C1582176A2EE}" srcId="{74FB6241-CB0F-4EE6-811C-0942AE978947}" destId="{0287A66F-0392-4AC8-9CAB-1C377CA0240F}" srcOrd="4" destOrd="0" parTransId="{6F7C0120-E3FA-4449-936F-1722B0DF8ECB}" sibTransId="{C18B03D7-43BE-4D31-A268-021D1521BAD9}"/>
    <dgm:cxn modelId="{827DD3DF-5107-4286-93B4-8EF8D9A8B2D2}" type="presOf" srcId="{4C7DDEE2-9224-40A4-AD91-C513563113F1}" destId="{9698D4F6-C7C2-420B-82AC-B56BE6AA27A1}" srcOrd="0" destOrd="0" presId="urn:microsoft.com/office/officeart/2005/8/layout/vList2"/>
    <dgm:cxn modelId="{9E9799E5-6866-4F60-9093-BC70AC33CABA}" type="presOf" srcId="{74FB6241-CB0F-4EE6-811C-0942AE978947}" destId="{A8975ECC-3EA5-43FE-BEA2-7F77AEFCE3C9}" srcOrd="0" destOrd="0" presId="urn:microsoft.com/office/officeart/2005/8/layout/vList2"/>
    <dgm:cxn modelId="{4D4C41B5-E8C0-41E9-8811-F7FDE963A5A5}" type="presParOf" srcId="{A8975ECC-3EA5-43FE-BEA2-7F77AEFCE3C9}" destId="{9698D4F6-C7C2-420B-82AC-B56BE6AA27A1}" srcOrd="0" destOrd="0" presId="urn:microsoft.com/office/officeart/2005/8/layout/vList2"/>
    <dgm:cxn modelId="{1B5E69F8-6FB9-437A-B130-E4D90BD1F74B}" type="presParOf" srcId="{A8975ECC-3EA5-43FE-BEA2-7F77AEFCE3C9}" destId="{C8D88877-1E18-4F4F-B528-87E57CB8772F}" srcOrd="1" destOrd="0" presId="urn:microsoft.com/office/officeart/2005/8/layout/vList2"/>
    <dgm:cxn modelId="{4978F2A7-1CCF-4A14-82FF-87A8EBFBB405}" type="presParOf" srcId="{A8975ECC-3EA5-43FE-BEA2-7F77AEFCE3C9}" destId="{8D3C8F63-C97D-4811-B0D4-47CB4F7BB1DA}" srcOrd="2" destOrd="0" presId="urn:microsoft.com/office/officeart/2005/8/layout/vList2"/>
    <dgm:cxn modelId="{D229D26D-BFA2-4123-B0FF-CF7C34C8D751}" type="presParOf" srcId="{A8975ECC-3EA5-43FE-BEA2-7F77AEFCE3C9}" destId="{10D9BF1E-5045-498A-A772-353386B08830}" srcOrd="3" destOrd="0" presId="urn:microsoft.com/office/officeart/2005/8/layout/vList2"/>
    <dgm:cxn modelId="{675D2C82-0BBF-419F-9409-E6FD0985F107}" type="presParOf" srcId="{A8975ECC-3EA5-43FE-BEA2-7F77AEFCE3C9}" destId="{7CC56C49-0465-4452-874B-08CEDDA20EA8}" srcOrd="4" destOrd="0" presId="urn:microsoft.com/office/officeart/2005/8/layout/vList2"/>
    <dgm:cxn modelId="{B8841818-F680-4800-AB1D-6ADCEE728DC4}" type="presParOf" srcId="{A8975ECC-3EA5-43FE-BEA2-7F77AEFCE3C9}" destId="{41A414D0-AC51-4E2B-AD56-8D5942A20E79}" srcOrd="5" destOrd="0" presId="urn:microsoft.com/office/officeart/2005/8/layout/vList2"/>
    <dgm:cxn modelId="{46B0C46A-D396-4E5C-83B9-C104A160569F}" type="presParOf" srcId="{A8975ECC-3EA5-43FE-BEA2-7F77AEFCE3C9}" destId="{9F27E2D3-2DFC-4622-8395-8C9D1987D9F0}" srcOrd="6" destOrd="0" presId="urn:microsoft.com/office/officeart/2005/8/layout/vList2"/>
    <dgm:cxn modelId="{20CBD73F-4D2E-4ADD-A5DF-3FA51FC5C262}" type="presParOf" srcId="{A8975ECC-3EA5-43FE-BEA2-7F77AEFCE3C9}" destId="{C1C6A195-D4CD-436E-B78B-CA3A1EF73165}" srcOrd="7" destOrd="0" presId="urn:microsoft.com/office/officeart/2005/8/layout/vList2"/>
    <dgm:cxn modelId="{18FE1DA3-3DCE-4F57-9871-82CA5C26A14F}" type="presParOf" srcId="{A8975ECC-3EA5-43FE-BEA2-7F77AEFCE3C9}" destId="{653A520B-B294-45BD-918F-9074C1861B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D61755-0B98-404D-9C41-A3CC17D364F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3A42F6E-E7F7-408F-B54D-901C42FD53FE}">
      <dgm:prSet/>
      <dgm:spPr/>
      <dgm:t>
        <a:bodyPr/>
        <a:lstStyle/>
        <a:p>
          <a:pPr>
            <a:lnSpc>
              <a:spcPct val="100000"/>
            </a:lnSpc>
          </a:pPr>
          <a:r>
            <a:rPr lang="en-GB" dirty="0"/>
            <a:t>The </a:t>
          </a:r>
          <a:r>
            <a:rPr lang="en-GB" b="1" dirty="0"/>
            <a:t>Total Allocation </a:t>
          </a:r>
          <a:r>
            <a:rPr lang="en-GB" dirty="0"/>
            <a:t>to Lower-Level Facilities (HC II, III &amp; IV) must be </a:t>
          </a:r>
          <a:r>
            <a:rPr lang="en-GB" b="1" dirty="0"/>
            <a:t>at least 85% of the total PHC NWR </a:t>
          </a:r>
          <a:r>
            <a:rPr lang="en-GB" dirty="0"/>
            <a:t>Budget for the LG (Excluding PHC Hospital NWR Grants). </a:t>
          </a:r>
          <a:endParaRPr lang="en-US" dirty="0"/>
        </a:p>
      </dgm:t>
    </dgm:pt>
    <dgm:pt modelId="{CB5C63C4-6D05-4675-B53F-9F9B95F43831}" type="parTrans" cxnId="{A8AE9ECF-C070-4D41-90D3-5A95CE3E3A2C}">
      <dgm:prSet/>
      <dgm:spPr/>
      <dgm:t>
        <a:bodyPr/>
        <a:lstStyle/>
        <a:p>
          <a:endParaRPr lang="en-US"/>
        </a:p>
      </dgm:t>
    </dgm:pt>
    <dgm:pt modelId="{FCB8DA07-FDCB-4679-9306-BAC0BE3E6CFD}" type="sibTrans" cxnId="{A8AE9ECF-C070-4D41-90D3-5A95CE3E3A2C}">
      <dgm:prSet/>
      <dgm:spPr/>
      <dgm:t>
        <a:bodyPr/>
        <a:lstStyle/>
        <a:p>
          <a:endParaRPr lang="en-US"/>
        </a:p>
      </dgm:t>
    </dgm:pt>
    <dgm:pt modelId="{9416BE26-431D-4556-B0FD-880DF3FB7265}">
      <dgm:prSet/>
      <dgm:spPr/>
      <dgm:t>
        <a:bodyPr/>
        <a:lstStyle/>
        <a:p>
          <a:pPr>
            <a:lnSpc>
              <a:spcPct val="100000"/>
            </a:lnSpc>
          </a:pPr>
          <a:r>
            <a:rPr lang="en-GB" b="1" dirty="0"/>
            <a:t>A maximum of 15% of the PHC NWR </a:t>
          </a:r>
          <a:r>
            <a:rPr lang="en-GB" dirty="0"/>
            <a:t>(Excluding PHC Hospital NWR Grants) will be used </a:t>
          </a:r>
          <a:r>
            <a:rPr lang="en-GB" b="1" dirty="0"/>
            <a:t>for health services management functions by the District / City/  Municipality </a:t>
          </a:r>
          <a:r>
            <a:rPr lang="en-GB" dirty="0"/>
            <a:t>Health Department. Fixed allocations have been included in the allocation formula to meet basic operational costs and core functions.</a:t>
          </a:r>
          <a:endParaRPr lang="en-US" dirty="0"/>
        </a:p>
      </dgm:t>
    </dgm:pt>
    <dgm:pt modelId="{A42DFB0D-DE55-42B8-8A2D-82FD18F69DCA}" type="parTrans" cxnId="{9CB30B89-70E8-4732-A065-EE358A841323}">
      <dgm:prSet/>
      <dgm:spPr/>
      <dgm:t>
        <a:bodyPr/>
        <a:lstStyle/>
        <a:p>
          <a:endParaRPr lang="en-US"/>
        </a:p>
      </dgm:t>
    </dgm:pt>
    <dgm:pt modelId="{F8CA6691-4C07-4079-AAE9-F2A0F0474E10}" type="sibTrans" cxnId="{9CB30B89-70E8-4732-A065-EE358A841323}">
      <dgm:prSet/>
      <dgm:spPr/>
      <dgm:t>
        <a:bodyPr/>
        <a:lstStyle/>
        <a:p>
          <a:endParaRPr lang="en-US"/>
        </a:p>
      </dgm:t>
    </dgm:pt>
    <dgm:pt modelId="{7B58F876-C5DF-49B3-84E0-83AD05756551}">
      <dgm:prSet/>
      <dgm:spPr/>
      <dgm:t>
        <a:bodyPr/>
        <a:lstStyle/>
        <a:p>
          <a:pPr>
            <a:lnSpc>
              <a:spcPct val="100000"/>
            </a:lnSpc>
          </a:pPr>
          <a:r>
            <a:rPr lang="en-GB" b="1" dirty="0"/>
            <a:t>At least 30% </a:t>
          </a:r>
          <a:r>
            <a:rPr lang="en-GB" dirty="0"/>
            <a:t>of the PHC NWR at all  levels </a:t>
          </a:r>
          <a:r>
            <a:rPr lang="en-GB" b="1" i="1" dirty="0"/>
            <a:t>(i.e. District/City/Municipality and all Public and PNFP Health Facilities) shall be used for Health Promotion, Disease Prevention, Hygiene and Sanitation activities and implementation of PDM health related activities </a:t>
          </a:r>
          <a:r>
            <a:rPr lang="en-GB" b="0" i="0" dirty="0"/>
            <a:t>that are in line with the health sector strategic shift to strengthening the Community Health Program and community involvement. </a:t>
          </a:r>
          <a:endParaRPr lang="en-US" b="0" i="0" dirty="0"/>
        </a:p>
      </dgm:t>
    </dgm:pt>
    <dgm:pt modelId="{0FA8A43F-C0E6-407A-AD15-E96BF91C4D6D}" type="parTrans" cxnId="{D8A3C08C-4A27-47D3-806E-1E2037A18419}">
      <dgm:prSet/>
      <dgm:spPr/>
      <dgm:t>
        <a:bodyPr/>
        <a:lstStyle/>
        <a:p>
          <a:endParaRPr lang="en-US"/>
        </a:p>
      </dgm:t>
    </dgm:pt>
    <dgm:pt modelId="{3B2471FB-41FE-4BAB-A4C5-0C33479B2B15}" type="sibTrans" cxnId="{D8A3C08C-4A27-47D3-806E-1E2037A18419}">
      <dgm:prSet/>
      <dgm:spPr/>
      <dgm:t>
        <a:bodyPr/>
        <a:lstStyle/>
        <a:p>
          <a:endParaRPr lang="en-US"/>
        </a:p>
      </dgm:t>
    </dgm:pt>
    <dgm:pt modelId="{B6C29CDA-B088-42FE-8238-5265870BEB2B}" type="pres">
      <dgm:prSet presAssocID="{7ED61755-0B98-404D-9C41-A3CC17D364FE}" presName="root" presStyleCnt="0">
        <dgm:presLayoutVars>
          <dgm:dir/>
          <dgm:resizeHandles val="exact"/>
        </dgm:presLayoutVars>
      </dgm:prSet>
      <dgm:spPr/>
    </dgm:pt>
    <dgm:pt modelId="{61554DE1-6281-439D-A4C9-CE2CC91E578A}" type="pres">
      <dgm:prSet presAssocID="{53A42F6E-E7F7-408F-B54D-901C42FD53FE}" presName="compNode" presStyleCnt="0"/>
      <dgm:spPr/>
    </dgm:pt>
    <dgm:pt modelId="{376E85C2-E76F-49E7-9D65-E28793E4707D}" type="pres">
      <dgm:prSet presAssocID="{53A42F6E-E7F7-408F-B54D-901C42FD53FE}" presName="bgRect" presStyleLbl="bgShp" presStyleIdx="0" presStyleCnt="3"/>
      <dgm:spPr/>
    </dgm:pt>
    <dgm:pt modelId="{24A30459-F3C0-43A5-832F-8D7CF6712430}" type="pres">
      <dgm:prSet presAssocID="{53A42F6E-E7F7-408F-B54D-901C42FD53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3EDDD5F0-7269-499A-925C-7E370BEFA666}" type="pres">
      <dgm:prSet presAssocID="{53A42F6E-E7F7-408F-B54D-901C42FD53FE}" presName="spaceRect" presStyleCnt="0"/>
      <dgm:spPr/>
    </dgm:pt>
    <dgm:pt modelId="{2B9A18BA-8AF8-43D6-A5BA-1CA333D090A0}" type="pres">
      <dgm:prSet presAssocID="{53A42F6E-E7F7-408F-B54D-901C42FD53FE}" presName="parTx" presStyleLbl="revTx" presStyleIdx="0" presStyleCnt="3">
        <dgm:presLayoutVars>
          <dgm:chMax val="0"/>
          <dgm:chPref val="0"/>
        </dgm:presLayoutVars>
      </dgm:prSet>
      <dgm:spPr/>
    </dgm:pt>
    <dgm:pt modelId="{889963EF-30E0-45C8-925A-51329645D068}" type="pres">
      <dgm:prSet presAssocID="{FCB8DA07-FDCB-4679-9306-BAC0BE3E6CFD}" presName="sibTrans" presStyleCnt="0"/>
      <dgm:spPr/>
    </dgm:pt>
    <dgm:pt modelId="{E7905A73-229B-44AC-AF18-23086A07D918}" type="pres">
      <dgm:prSet presAssocID="{9416BE26-431D-4556-B0FD-880DF3FB7265}" presName="compNode" presStyleCnt="0"/>
      <dgm:spPr/>
    </dgm:pt>
    <dgm:pt modelId="{1B1AF98F-92BC-491D-BC77-908BA41DAA56}" type="pres">
      <dgm:prSet presAssocID="{9416BE26-431D-4556-B0FD-880DF3FB7265}" presName="bgRect" presStyleLbl="bgShp" presStyleIdx="1" presStyleCnt="3"/>
      <dgm:spPr/>
    </dgm:pt>
    <dgm:pt modelId="{0022A7D8-A92A-46ED-BD9A-7B277ADC5B30}" type="pres">
      <dgm:prSet presAssocID="{9416BE26-431D-4556-B0FD-880DF3FB72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0F86D2CC-CDBB-4C5E-88F3-D4F6ED3DA312}" type="pres">
      <dgm:prSet presAssocID="{9416BE26-431D-4556-B0FD-880DF3FB7265}" presName="spaceRect" presStyleCnt="0"/>
      <dgm:spPr/>
    </dgm:pt>
    <dgm:pt modelId="{E7ED7B87-F9E6-4FC9-B576-526D9B513543}" type="pres">
      <dgm:prSet presAssocID="{9416BE26-431D-4556-B0FD-880DF3FB7265}" presName="parTx" presStyleLbl="revTx" presStyleIdx="1" presStyleCnt="3">
        <dgm:presLayoutVars>
          <dgm:chMax val="0"/>
          <dgm:chPref val="0"/>
        </dgm:presLayoutVars>
      </dgm:prSet>
      <dgm:spPr/>
    </dgm:pt>
    <dgm:pt modelId="{00D3A16B-4053-4071-A33B-91B25BAD3535}" type="pres">
      <dgm:prSet presAssocID="{F8CA6691-4C07-4079-AAE9-F2A0F0474E10}" presName="sibTrans" presStyleCnt="0"/>
      <dgm:spPr/>
    </dgm:pt>
    <dgm:pt modelId="{6D3C471D-F5C8-448D-A33D-DB48F7C15ADD}" type="pres">
      <dgm:prSet presAssocID="{7B58F876-C5DF-49B3-84E0-83AD05756551}" presName="compNode" presStyleCnt="0"/>
      <dgm:spPr/>
    </dgm:pt>
    <dgm:pt modelId="{926D5D60-30AA-4370-9898-8C440D63F7CA}" type="pres">
      <dgm:prSet presAssocID="{7B58F876-C5DF-49B3-84E0-83AD05756551}" presName="bgRect" presStyleLbl="bgShp" presStyleIdx="2" presStyleCnt="3"/>
      <dgm:spPr/>
    </dgm:pt>
    <dgm:pt modelId="{0DB1C172-D81E-480B-AD5B-BFBB06E866E9}" type="pres">
      <dgm:prSet presAssocID="{7B58F876-C5DF-49B3-84E0-83AD057565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2D598306-157C-4005-980C-C8F9DC377E0E}" type="pres">
      <dgm:prSet presAssocID="{7B58F876-C5DF-49B3-84E0-83AD05756551}" presName="spaceRect" presStyleCnt="0"/>
      <dgm:spPr/>
    </dgm:pt>
    <dgm:pt modelId="{F8010369-651B-4DFC-965C-937DD6280AC6}" type="pres">
      <dgm:prSet presAssocID="{7B58F876-C5DF-49B3-84E0-83AD05756551}" presName="parTx" presStyleLbl="revTx" presStyleIdx="2" presStyleCnt="3">
        <dgm:presLayoutVars>
          <dgm:chMax val="0"/>
          <dgm:chPref val="0"/>
        </dgm:presLayoutVars>
      </dgm:prSet>
      <dgm:spPr/>
    </dgm:pt>
  </dgm:ptLst>
  <dgm:cxnLst>
    <dgm:cxn modelId="{8C51DA71-A274-4E83-A763-68D6A218D501}" type="presOf" srcId="{9416BE26-431D-4556-B0FD-880DF3FB7265}" destId="{E7ED7B87-F9E6-4FC9-B576-526D9B513543}" srcOrd="0" destOrd="0" presId="urn:microsoft.com/office/officeart/2018/2/layout/IconVerticalSolidList"/>
    <dgm:cxn modelId="{9CB30B89-70E8-4732-A065-EE358A841323}" srcId="{7ED61755-0B98-404D-9C41-A3CC17D364FE}" destId="{9416BE26-431D-4556-B0FD-880DF3FB7265}" srcOrd="1" destOrd="0" parTransId="{A42DFB0D-DE55-42B8-8A2D-82FD18F69DCA}" sibTransId="{F8CA6691-4C07-4079-AAE9-F2A0F0474E10}"/>
    <dgm:cxn modelId="{D8A3C08C-4A27-47D3-806E-1E2037A18419}" srcId="{7ED61755-0B98-404D-9C41-A3CC17D364FE}" destId="{7B58F876-C5DF-49B3-84E0-83AD05756551}" srcOrd="2" destOrd="0" parTransId="{0FA8A43F-C0E6-407A-AD15-E96BF91C4D6D}" sibTransId="{3B2471FB-41FE-4BAB-A4C5-0C33479B2B15}"/>
    <dgm:cxn modelId="{34AA6F8E-5B8C-4ACD-AABC-BEEE6DD6056C}" type="presOf" srcId="{7ED61755-0B98-404D-9C41-A3CC17D364FE}" destId="{B6C29CDA-B088-42FE-8238-5265870BEB2B}" srcOrd="0" destOrd="0" presId="urn:microsoft.com/office/officeart/2018/2/layout/IconVerticalSolidList"/>
    <dgm:cxn modelId="{DC63739E-D88E-4DDC-8720-634F0A409E6E}" type="presOf" srcId="{7B58F876-C5DF-49B3-84E0-83AD05756551}" destId="{F8010369-651B-4DFC-965C-937DD6280AC6}" srcOrd="0" destOrd="0" presId="urn:microsoft.com/office/officeart/2018/2/layout/IconVerticalSolidList"/>
    <dgm:cxn modelId="{1072AFCC-3A8C-4481-ABB3-65444982A5C5}" type="presOf" srcId="{53A42F6E-E7F7-408F-B54D-901C42FD53FE}" destId="{2B9A18BA-8AF8-43D6-A5BA-1CA333D090A0}" srcOrd="0" destOrd="0" presId="urn:microsoft.com/office/officeart/2018/2/layout/IconVerticalSolidList"/>
    <dgm:cxn modelId="{A8AE9ECF-C070-4D41-90D3-5A95CE3E3A2C}" srcId="{7ED61755-0B98-404D-9C41-A3CC17D364FE}" destId="{53A42F6E-E7F7-408F-B54D-901C42FD53FE}" srcOrd="0" destOrd="0" parTransId="{CB5C63C4-6D05-4675-B53F-9F9B95F43831}" sibTransId="{FCB8DA07-FDCB-4679-9306-BAC0BE3E6CFD}"/>
    <dgm:cxn modelId="{471501DC-82BC-4399-975C-27802891C10D}" type="presParOf" srcId="{B6C29CDA-B088-42FE-8238-5265870BEB2B}" destId="{61554DE1-6281-439D-A4C9-CE2CC91E578A}" srcOrd="0" destOrd="0" presId="urn:microsoft.com/office/officeart/2018/2/layout/IconVerticalSolidList"/>
    <dgm:cxn modelId="{AB60DCF9-159A-48C6-8E16-6B8E022FC507}" type="presParOf" srcId="{61554DE1-6281-439D-A4C9-CE2CC91E578A}" destId="{376E85C2-E76F-49E7-9D65-E28793E4707D}" srcOrd="0" destOrd="0" presId="urn:microsoft.com/office/officeart/2018/2/layout/IconVerticalSolidList"/>
    <dgm:cxn modelId="{C8AD4DA3-9CAC-4A00-8415-84EF952A4D06}" type="presParOf" srcId="{61554DE1-6281-439D-A4C9-CE2CC91E578A}" destId="{24A30459-F3C0-43A5-832F-8D7CF6712430}" srcOrd="1" destOrd="0" presId="urn:microsoft.com/office/officeart/2018/2/layout/IconVerticalSolidList"/>
    <dgm:cxn modelId="{85854BF1-5AF9-420D-9C8D-6E0C3938351D}" type="presParOf" srcId="{61554DE1-6281-439D-A4C9-CE2CC91E578A}" destId="{3EDDD5F0-7269-499A-925C-7E370BEFA666}" srcOrd="2" destOrd="0" presId="urn:microsoft.com/office/officeart/2018/2/layout/IconVerticalSolidList"/>
    <dgm:cxn modelId="{F77C39DA-C516-45D7-80BF-7C8E6530CF51}" type="presParOf" srcId="{61554DE1-6281-439D-A4C9-CE2CC91E578A}" destId="{2B9A18BA-8AF8-43D6-A5BA-1CA333D090A0}" srcOrd="3" destOrd="0" presId="urn:microsoft.com/office/officeart/2018/2/layout/IconVerticalSolidList"/>
    <dgm:cxn modelId="{44735C4E-AB74-497F-BFE5-D8ACABD88245}" type="presParOf" srcId="{B6C29CDA-B088-42FE-8238-5265870BEB2B}" destId="{889963EF-30E0-45C8-925A-51329645D068}" srcOrd="1" destOrd="0" presId="urn:microsoft.com/office/officeart/2018/2/layout/IconVerticalSolidList"/>
    <dgm:cxn modelId="{61E045C4-E6F6-4DB5-BFCE-865F9E4AC059}" type="presParOf" srcId="{B6C29CDA-B088-42FE-8238-5265870BEB2B}" destId="{E7905A73-229B-44AC-AF18-23086A07D918}" srcOrd="2" destOrd="0" presId="urn:microsoft.com/office/officeart/2018/2/layout/IconVerticalSolidList"/>
    <dgm:cxn modelId="{98FDECCF-2664-4CCD-9BE9-3C8BECD387A7}" type="presParOf" srcId="{E7905A73-229B-44AC-AF18-23086A07D918}" destId="{1B1AF98F-92BC-491D-BC77-908BA41DAA56}" srcOrd="0" destOrd="0" presId="urn:microsoft.com/office/officeart/2018/2/layout/IconVerticalSolidList"/>
    <dgm:cxn modelId="{95827A02-766D-4E91-BB35-92E472504085}" type="presParOf" srcId="{E7905A73-229B-44AC-AF18-23086A07D918}" destId="{0022A7D8-A92A-46ED-BD9A-7B277ADC5B30}" srcOrd="1" destOrd="0" presId="urn:microsoft.com/office/officeart/2018/2/layout/IconVerticalSolidList"/>
    <dgm:cxn modelId="{939F69B0-EEC1-4FD7-A12C-5288071BA54E}" type="presParOf" srcId="{E7905A73-229B-44AC-AF18-23086A07D918}" destId="{0F86D2CC-CDBB-4C5E-88F3-D4F6ED3DA312}" srcOrd="2" destOrd="0" presId="urn:microsoft.com/office/officeart/2018/2/layout/IconVerticalSolidList"/>
    <dgm:cxn modelId="{2C7DA5DE-32B5-4241-A4B0-3E660F9AE9FB}" type="presParOf" srcId="{E7905A73-229B-44AC-AF18-23086A07D918}" destId="{E7ED7B87-F9E6-4FC9-B576-526D9B513543}" srcOrd="3" destOrd="0" presId="urn:microsoft.com/office/officeart/2018/2/layout/IconVerticalSolidList"/>
    <dgm:cxn modelId="{1D9FD3D6-6971-4149-8879-41835211F48C}" type="presParOf" srcId="{B6C29CDA-B088-42FE-8238-5265870BEB2B}" destId="{00D3A16B-4053-4071-A33B-91B25BAD3535}" srcOrd="3" destOrd="0" presId="urn:microsoft.com/office/officeart/2018/2/layout/IconVerticalSolidList"/>
    <dgm:cxn modelId="{82D9D2A5-2DE1-4703-AC2E-C77C41584379}" type="presParOf" srcId="{B6C29CDA-B088-42FE-8238-5265870BEB2B}" destId="{6D3C471D-F5C8-448D-A33D-DB48F7C15ADD}" srcOrd="4" destOrd="0" presId="urn:microsoft.com/office/officeart/2018/2/layout/IconVerticalSolidList"/>
    <dgm:cxn modelId="{D43CCE31-53F8-44EA-A9E3-A15A839A3972}" type="presParOf" srcId="{6D3C471D-F5C8-448D-A33D-DB48F7C15ADD}" destId="{926D5D60-30AA-4370-9898-8C440D63F7CA}" srcOrd="0" destOrd="0" presId="urn:microsoft.com/office/officeart/2018/2/layout/IconVerticalSolidList"/>
    <dgm:cxn modelId="{077294B5-25CD-48A8-A482-C6870B01A430}" type="presParOf" srcId="{6D3C471D-F5C8-448D-A33D-DB48F7C15ADD}" destId="{0DB1C172-D81E-480B-AD5B-BFBB06E866E9}" srcOrd="1" destOrd="0" presId="urn:microsoft.com/office/officeart/2018/2/layout/IconVerticalSolidList"/>
    <dgm:cxn modelId="{D3F84AC0-AB76-4B68-A86C-63B3832C13D2}" type="presParOf" srcId="{6D3C471D-F5C8-448D-A33D-DB48F7C15ADD}" destId="{2D598306-157C-4005-980C-C8F9DC377E0E}" srcOrd="2" destOrd="0" presId="urn:microsoft.com/office/officeart/2018/2/layout/IconVerticalSolidList"/>
    <dgm:cxn modelId="{5EB24251-9965-40D8-8438-C5EDD33B815E}" type="presParOf" srcId="{6D3C471D-F5C8-448D-A33D-DB48F7C15ADD}" destId="{F8010369-651B-4DFC-965C-937DD6280AC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8D4F6-C7C2-420B-82AC-B56BE6AA27A1}">
      <dsp:nvSpPr>
        <dsp:cNvPr id="0" name=""/>
        <dsp:cNvSpPr/>
      </dsp:nvSpPr>
      <dsp:spPr>
        <a:xfrm>
          <a:off x="0" y="151547"/>
          <a:ext cx="6736942" cy="11934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rPr>
            <a:t>1. PHC Wage conditional grants</a:t>
          </a:r>
        </a:p>
      </dsp:txBody>
      <dsp:txXfrm>
        <a:off x="58257" y="209804"/>
        <a:ext cx="6620428" cy="1076886"/>
      </dsp:txXfrm>
    </dsp:sp>
    <dsp:sp modelId="{8D3C8F63-C97D-4811-B0D4-47CB4F7BB1DA}">
      <dsp:nvSpPr>
        <dsp:cNvPr id="0" name=""/>
        <dsp:cNvSpPr/>
      </dsp:nvSpPr>
      <dsp:spPr>
        <a:xfrm>
          <a:off x="0" y="1429925"/>
          <a:ext cx="6736942" cy="1193400"/>
        </a:xfrm>
        <a:prstGeom prst="roundRect">
          <a:avLst/>
        </a:prstGeom>
        <a:solidFill>
          <a:schemeClr val="accent5">
            <a:hueOff val="248291"/>
            <a:satOff val="144"/>
            <a:lumOff val="14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rPr>
            <a:t>2. PHC Nonwage conditional grants</a:t>
          </a:r>
        </a:p>
      </dsp:txBody>
      <dsp:txXfrm>
        <a:off x="58257" y="1488182"/>
        <a:ext cx="6620428" cy="1076886"/>
      </dsp:txXfrm>
    </dsp:sp>
    <dsp:sp modelId="{7CC56C49-0465-4452-874B-08CEDDA20EA8}">
      <dsp:nvSpPr>
        <dsp:cNvPr id="0" name=""/>
        <dsp:cNvSpPr/>
      </dsp:nvSpPr>
      <dsp:spPr>
        <a:xfrm>
          <a:off x="0" y="2746547"/>
          <a:ext cx="6736942" cy="1050633"/>
        </a:xfrm>
        <a:prstGeom prst="roundRect">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rPr>
            <a:t>3. PHC Health development grants</a:t>
          </a:r>
        </a:p>
      </dsp:txBody>
      <dsp:txXfrm>
        <a:off x="51288" y="2797835"/>
        <a:ext cx="6634366" cy="948057"/>
      </dsp:txXfrm>
    </dsp:sp>
    <dsp:sp modelId="{9F27E2D3-2DFC-4622-8395-8C9D1987D9F0}">
      <dsp:nvSpPr>
        <dsp:cNvPr id="0" name=""/>
        <dsp:cNvSpPr/>
      </dsp:nvSpPr>
      <dsp:spPr>
        <a:xfrm>
          <a:off x="0" y="4016640"/>
          <a:ext cx="6736942" cy="1193400"/>
        </a:xfrm>
        <a:prstGeom prst="roundRect">
          <a:avLst/>
        </a:prstGeom>
        <a:solidFill>
          <a:schemeClr val="accent5">
            <a:hueOff val="744874"/>
            <a:satOff val="432"/>
            <a:lumOff val="42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rPr>
            <a:t>4. Transitional development grants – ad hoc</a:t>
          </a:r>
        </a:p>
      </dsp:txBody>
      <dsp:txXfrm>
        <a:off x="58257" y="4074897"/>
        <a:ext cx="6620428" cy="1076886"/>
      </dsp:txXfrm>
    </dsp:sp>
    <dsp:sp modelId="{653A520B-B294-45BD-918F-9074C1861B53}">
      <dsp:nvSpPr>
        <dsp:cNvPr id="0" name=""/>
        <dsp:cNvSpPr/>
      </dsp:nvSpPr>
      <dsp:spPr>
        <a:xfrm>
          <a:off x="0" y="5081475"/>
          <a:ext cx="6736942" cy="1193400"/>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lumMod val="10000"/>
                </a:schemeClr>
              </a:solidFill>
            </a:rPr>
            <a:t>5. Subventions</a:t>
          </a:r>
        </a:p>
      </dsp:txBody>
      <dsp:txXfrm>
        <a:off x="58257" y="5139732"/>
        <a:ext cx="6620428" cy="107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E85C2-E76F-49E7-9D65-E28793E4707D}">
      <dsp:nvSpPr>
        <dsp:cNvPr id="0" name=""/>
        <dsp:cNvSpPr/>
      </dsp:nvSpPr>
      <dsp:spPr>
        <a:xfrm>
          <a:off x="0" y="705"/>
          <a:ext cx="11378379" cy="165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30459-F3C0-43A5-832F-8D7CF6712430}">
      <dsp:nvSpPr>
        <dsp:cNvPr id="0" name=""/>
        <dsp:cNvSpPr/>
      </dsp:nvSpPr>
      <dsp:spPr>
        <a:xfrm>
          <a:off x="499400" y="372160"/>
          <a:ext cx="908000" cy="908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A18BA-8AF8-43D6-A5BA-1CA333D090A0}">
      <dsp:nvSpPr>
        <dsp:cNvPr id="0" name=""/>
        <dsp:cNvSpPr/>
      </dsp:nvSpPr>
      <dsp:spPr>
        <a:xfrm>
          <a:off x="1906802" y="705"/>
          <a:ext cx="9471576" cy="1650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21" tIns="174721" rIns="174721" bIns="174721" numCol="1" spcCol="1270" anchor="ctr" anchorCtr="0">
          <a:noAutofit/>
        </a:bodyPr>
        <a:lstStyle/>
        <a:p>
          <a:pPr marL="0" lvl="0" indent="0" algn="l" defTabSz="800100">
            <a:lnSpc>
              <a:spcPct val="100000"/>
            </a:lnSpc>
            <a:spcBef>
              <a:spcPct val="0"/>
            </a:spcBef>
            <a:spcAft>
              <a:spcPct val="35000"/>
            </a:spcAft>
            <a:buNone/>
          </a:pPr>
          <a:r>
            <a:rPr lang="en-GB" sz="1800" kern="1200" dirty="0"/>
            <a:t>The </a:t>
          </a:r>
          <a:r>
            <a:rPr lang="en-GB" sz="1800" b="1" kern="1200" dirty="0"/>
            <a:t>Total Allocation </a:t>
          </a:r>
          <a:r>
            <a:rPr lang="en-GB" sz="1800" kern="1200" dirty="0"/>
            <a:t>to Lower-Level Facilities (HC II, III &amp; IV) must be </a:t>
          </a:r>
          <a:r>
            <a:rPr lang="en-GB" sz="1800" b="1" kern="1200" dirty="0"/>
            <a:t>at least 85% of the total PHC NWR </a:t>
          </a:r>
          <a:r>
            <a:rPr lang="en-GB" sz="1800" kern="1200" dirty="0"/>
            <a:t>Budget for the LG (Excluding PHC Hospital NWR Grants). </a:t>
          </a:r>
          <a:endParaRPr lang="en-US" sz="1800" kern="1200" dirty="0"/>
        </a:p>
      </dsp:txBody>
      <dsp:txXfrm>
        <a:off x="1906802" y="705"/>
        <a:ext cx="9471576" cy="1650910"/>
      </dsp:txXfrm>
    </dsp:sp>
    <dsp:sp modelId="{1B1AF98F-92BC-491D-BC77-908BA41DAA56}">
      <dsp:nvSpPr>
        <dsp:cNvPr id="0" name=""/>
        <dsp:cNvSpPr/>
      </dsp:nvSpPr>
      <dsp:spPr>
        <a:xfrm>
          <a:off x="0" y="2064344"/>
          <a:ext cx="11378379" cy="165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2A7D8-A92A-46ED-BD9A-7B277ADC5B30}">
      <dsp:nvSpPr>
        <dsp:cNvPr id="0" name=""/>
        <dsp:cNvSpPr/>
      </dsp:nvSpPr>
      <dsp:spPr>
        <a:xfrm>
          <a:off x="499400" y="2435799"/>
          <a:ext cx="908000" cy="908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D7B87-F9E6-4FC9-B576-526D9B513543}">
      <dsp:nvSpPr>
        <dsp:cNvPr id="0" name=""/>
        <dsp:cNvSpPr/>
      </dsp:nvSpPr>
      <dsp:spPr>
        <a:xfrm>
          <a:off x="1906802" y="2064344"/>
          <a:ext cx="9471576" cy="1650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21" tIns="174721" rIns="174721" bIns="174721" numCol="1" spcCol="1270" anchor="ctr" anchorCtr="0">
          <a:noAutofit/>
        </a:bodyPr>
        <a:lstStyle/>
        <a:p>
          <a:pPr marL="0" lvl="0" indent="0" algn="l" defTabSz="800100">
            <a:lnSpc>
              <a:spcPct val="100000"/>
            </a:lnSpc>
            <a:spcBef>
              <a:spcPct val="0"/>
            </a:spcBef>
            <a:spcAft>
              <a:spcPct val="35000"/>
            </a:spcAft>
            <a:buNone/>
          </a:pPr>
          <a:r>
            <a:rPr lang="en-GB" sz="1800" b="1" kern="1200" dirty="0"/>
            <a:t>A maximum of 15% of the PHC NWR </a:t>
          </a:r>
          <a:r>
            <a:rPr lang="en-GB" sz="1800" kern="1200" dirty="0"/>
            <a:t>(Excluding PHC Hospital NWR Grants) will be used </a:t>
          </a:r>
          <a:r>
            <a:rPr lang="en-GB" sz="1800" b="1" kern="1200" dirty="0"/>
            <a:t>for health services management functions by the District / City/  Municipality </a:t>
          </a:r>
          <a:r>
            <a:rPr lang="en-GB" sz="1800" kern="1200" dirty="0"/>
            <a:t>Health Department. Fixed allocations have been included in the allocation formula to meet basic operational costs and core functions.</a:t>
          </a:r>
          <a:endParaRPr lang="en-US" sz="1800" kern="1200" dirty="0"/>
        </a:p>
      </dsp:txBody>
      <dsp:txXfrm>
        <a:off x="1906802" y="2064344"/>
        <a:ext cx="9471576" cy="1650910"/>
      </dsp:txXfrm>
    </dsp:sp>
    <dsp:sp modelId="{926D5D60-30AA-4370-9898-8C440D63F7CA}">
      <dsp:nvSpPr>
        <dsp:cNvPr id="0" name=""/>
        <dsp:cNvSpPr/>
      </dsp:nvSpPr>
      <dsp:spPr>
        <a:xfrm>
          <a:off x="0" y="4127982"/>
          <a:ext cx="11378379" cy="16509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1C172-D81E-480B-AD5B-BFBB06E866E9}">
      <dsp:nvSpPr>
        <dsp:cNvPr id="0" name=""/>
        <dsp:cNvSpPr/>
      </dsp:nvSpPr>
      <dsp:spPr>
        <a:xfrm>
          <a:off x="499400" y="4499437"/>
          <a:ext cx="908000" cy="908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10369-651B-4DFC-965C-937DD6280AC6}">
      <dsp:nvSpPr>
        <dsp:cNvPr id="0" name=""/>
        <dsp:cNvSpPr/>
      </dsp:nvSpPr>
      <dsp:spPr>
        <a:xfrm>
          <a:off x="1906802" y="4127982"/>
          <a:ext cx="9471576" cy="1650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21" tIns="174721" rIns="174721" bIns="174721" numCol="1" spcCol="1270" anchor="ctr" anchorCtr="0">
          <a:noAutofit/>
        </a:bodyPr>
        <a:lstStyle/>
        <a:p>
          <a:pPr marL="0" lvl="0" indent="0" algn="l" defTabSz="800100">
            <a:lnSpc>
              <a:spcPct val="100000"/>
            </a:lnSpc>
            <a:spcBef>
              <a:spcPct val="0"/>
            </a:spcBef>
            <a:spcAft>
              <a:spcPct val="35000"/>
            </a:spcAft>
            <a:buNone/>
          </a:pPr>
          <a:r>
            <a:rPr lang="en-GB" sz="1800" b="1" kern="1200" dirty="0"/>
            <a:t>At least 30% </a:t>
          </a:r>
          <a:r>
            <a:rPr lang="en-GB" sz="1800" kern="1200" dirty="0"/>
            <a:t>of the PHC NWR at all  levels </a:t>
          </a:r>
          <a:r>
            <a:rPr lang="en-GB" sz="1800" b="1" i="1" kern="1200" dirty="0"/>
            <a:t>(i.e. District/City/Municipality and all Public and PNFP Health Facilities) shall be used for Health Promotion, Disease Prevention, Hygiene and Sanitation activities and implementation of PDM health related activities </a:t>
          </a:r>
          <a:r>
            <a:rPr lang="en-GB" sz="1800" b="0" i="0" kern="1200" dirty="0"/>
            <a:t>that are in line with the health sector strategic shift to strengthening the Community Health Program and community involvement. </a:t>
          </a:r>
          <a:endParaRPr lang="en-US" sz="1800" b="0" i="0" kern="1200" dirty="0"/>
        </a:p>
      </dsp:txBody>
      <dsp:txXfrm>
        <a:off x="1906802" y="4127982"/>
        <a:ext cx="9471576" cy="16509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D24BEC43-BDCB-4DA7-8F97-35855E83C92D}" type="datetimeFigureOut">
              <a:rPr lang="en-GB" smtClean="0"/>
              <a:t>09/09/2024</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930072E-7469-4DBA-A32B-E93790ECD2C1}" type="slidenum">
              <a:rPr lang="en-GB" smtClean="0"/>
              <a:t>‹#›</a:t>
            </a:fld>
            <a:endParaRPr lang="en-GB"/>
          </a:p>
        </p:txBody>
      </p:sp>
    </p:spTree>
    <p:extLst>
      <p:ext uri="{BB962C8B-B14F-4D97-AF65-F5344CB8AC3E}">
        <p14:creationId xmlns:p14="http://schemas.microsoft.com/office/powerpoint/2010/main" val="1334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EF716866-D521-4821-A9B0-2379C2D61E97}" type="datetimeFigureOut">
              <a:rPr lang="en-US" smtClean="0"/>
              <a:t>9/9/2024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6BE10338-EC01-4829-9B84-A5CFB2CD19E5}" type="slidenum">
              <a:rPr lang="en-US" smtClean="0"/>
              <a:t>‹#›</a:t>
            </a:fld>
            <a:endParaRPr lang="en-US"/>
          </a:p>
        </p:txBody>
      </p:sp>
    </p:spTree>
    <p:extLst>
      <p:ext uri="{BB962C8B-B14F-4D97-AF65-F5344CB8AC3E}">
        <p14:creationId xmlns:p14="http://schemas.microsoft.com/office/powerpoint/2010/main" val="18435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E10338-EC01-4829-9B84-A5CFB2CD19E5}" type="slidenum">
              <a:rPr lang="en-US" smtClean="0"/>
              <a:t>5</a:t>
            </a:fld>
            <a:endParaRPr lang="en-US"/>
          </a:p>
        </p:txBody>
      </p:sp>
    </p:spTree>
    <p:extLst>
      <p:ext uri="{BB962C8B-B14F-4D97-AF65-F5344CB8AC3E}">
        <p14:creationId xmlns:p14="http://schemas.microsoft.com/office/powerpoint/2010/main" val="118263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10 not in synch with  slide 6 has a </a:t>
            </a:r>
            <a:r>
              <a:rPr lang="en-US" baseline="0"/>
              <a:t>wage cut/shortfall</a:t>
            </a:r>
            <a:endParaRPr lang="en-US" dirty="0"/>
          </a:p>
        </p:txBody>
      </p:sp>
      <p:sp>
        <p:nvSpPr>
          <p:cNvPr id="4" name="Slide Number Placeholder 3"/>
          <p:cNvSpPr>
            <a:spLocks noGrp="1"/>
          </p:cNvSpPr>
          <p:nvPr>
            <p:ph type="sldNum" sz="quarter" idx="10"/>
          </p:nvPr>
        </p:nvSpPr>
        <p:spPr/>
        <p:txBody>
          <a:bodyPr/>
          <a:lstStyle/>
          <a:p>
            <a:fld id="{6BE10338-EC01-4829-9B84-A5CFB2CD19E5}" type="slidenum">
              <a:rPr lang="en-US" smtClean="0"/>
              <a:t>8</a:t>
            </a:fld>
            <a:endParaRPr lang="en-US"/>
          </a:p>
        </p:txBody>
      </p:sp>
    </p:spTree>
    <p:extLst>
      <p:ext uri="{BB962C8B-B14F-4D97-AF65-F5344CB8AC3E}">
        <p14:creationId xmlns:p14="http://schemas.microsoft.com/office/powerpoint/2010/main" val="298250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E10338-EC01-4829-9B84-A5CFB2CD1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963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71516E6-2DC3-42A6-8F8B-5DB147E5DDD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62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46A4BE-05C1-4826-ABB4-24E7D044C276}"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516E6-2DC3-42A6-8F8B-5DB147E5DDDD}" type="slidenum">
              <a:rPr lang="en-US" smtClean="0"/>
              <a:t>‹#›</a:t>
            </a:fld>
            <a:endParaRPr lang="en-US"/>
          </a:p>
        </p:txBody>
      </p:sp>
    </p:spTree>
    <p:extLst>
      <p:ext uri="{BB962C8B-B14F-4D97-AF65-F5344CB8AC3E}">
        <p14:creationId xmlns:p14="http://schemas.microsoft.com/office/powerpoint/2010/main" val="113151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16E6-2DC3-42A6-8F8B-5DB147E5DDD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80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16E6-2DC3-42A6-8F8B-5DB147E5DDD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16E6-2DC3-42A6-8F8B-5DB147E5DDDD}" type="slidenum">
              <a:rPr lang="en-US" smtClean="0"/>
              <a:t>‹#›</a:t>
            </a:fld>
            <a:endParaRPr lang="en-US"/>
          </a:p>
        </p:txBody>
      </p:sp>
    </p:spTree>
    <p:extLst>
      <p:ext uri="{BB962C8B-B14F-4D97-AF65-F5344CB8AC3E}">
        <p14:creationId xmlns:p14="http://schemas.microsoft.com/office/powerpoint/2010/main" val="145061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16E6-2DC3-42A6-8F8B-5DB147E5DDD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946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16E6-2DC3-42A6-8F8B-5DB147E5DDD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12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16E6-2DC3-42A6-8F8B-5DB147E5DD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898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16E6-2DC3-42A6-8F8B-5DB147E5DDD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19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16E6-2DC3-42A6-8F8B-5DB147E5DDDD}" type="slidenum">
              <a:rPr lang="en-US" smtClean="0"/>
              <a:t>‹#›</a:t>
            </a:fld>
            <a:endParaRPr lang="en-US"/>
          </a:p>
        </p:txBody>
      </p:sp>
    </p:spTree>
    <p:extLst>
      <p:ext uri="{BB962C8B-B14F-4D97-AF65-F5344CB8AC3E}">
        <p14:creationId xmlns:p14="http://schemas.microsoft.com/office/powerpoint/2010/main" val="282037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6A4BE-05C1-4826-ABB4-24E7D044C27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16E6-2DC3-42A6-8F8B-5DB147E5DDD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02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6A4BE-05C1-4826-ABB4-24E7D044C276}"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516E6-2DC3-42A6-8F8B-5DB147E5DDDD}" type="slidenum">
              <a:rPr lang="en-US" smtClean="0"/>
              <a:t>‹#›</a:t>
            </a:fld>
            <a:endParaRPr lang="en-US"/>
          </a:p>
        </p:txBody>
      </p:sp>
    </p:spTree>
    <p:extLst>
      <p:ext uri="{BB962C8B-B14F-4D97-AF65-F5344CB8AC3E}">
        <p14:creationId xmlns:p14="http://schemas.microsoft.com/office/powerpoint/2010/main" val="8696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6A4BE-05C1-4826-ABB4-24E7D044C276}"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516E6-2DC3-42A6-8F8B-5DB147E5DDD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70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46A4BE-05C1-4826-ABB4-24E7D044C276}"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516E6-2DC3-42A6-8F8B-5DB147E5DD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48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6A4BE-05C1-4826-ABB4-24E7D044C276}"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516E6-2DC3-42A6-8F8B-5DB147E5DDDD}" type="slidenum">
              <a:rPr lang="en-US" smtClean="0"/>
              <a:t>‹#›</a:t>
            </a:fld>
            <a:endParaRPr lang="en-US"/>
          </a:p>
        </p:txBody>
      </p:sp>
    </p:spTree>
    <p:extLst>
      <p:ext uri="{BB962C8B-B14F-4D97-AF65-F5344CB8AC3E}">
        <p14:creationId xmlns:p14="http://schemas.microsoft.com/office/powerpoint/2010/main" val="41207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46A4BE-05C1-4826-ABB4-24E7D044C276}"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516E6-2DC3-42A6-8F8B-5DB147E5DDD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61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46A4BE-05C1-4826-ABB4-24E7D044C276}"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516E6-2DC3-42A6-8F8B-5DB147E5DDDD}" type="slidenum">
              <a:rPr lang="en-US" smtClean="0"/>
              <a:t>‹#›</a:t>
            </a:fld>
            <a:endParaRPr lang="en-US"/>
          </a:p>
        </p:txBody>
      </p:sp>
    </p:spTree>
    <p:extLst>
      <p:ext uri="{BB962C8B-B14F-4D97-AF65-F5344CB8AC3E}">
        <p14:creationId xmlns:p14="http://schemas.microsoft.com/office/powerpoint/2010/main" val="293245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6A4BE-05C1-4826-ABB4-24E7D044C276}" type="datetimeFigureOut">
              <a:rPr lang="en-US" smtClean="0"/>
              <a:t>9/9/2024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1516E6-2DC3-42A6-8F8B-5DB147E5DDDD}" type="slidenum">
              <a:rPr lang="en-US" smtClean="0"/>
              <a:t>‹#›</a:t>
            </a:fld>
            <a:endParaRPr lang="en-US"/>
          </a:p>
        </p:txBody>
      </p:sp>
    </p:spTree>
    <p:extLst>
      <p:ext uri="{BB962C8B-B14F-4D97-AF65-F5344CB8AC3E}">
        <p14:creationId xmlns:p14="http://schemas.microsoft.com/office/powerpoint/2010/main" val="160233146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A0E8-002E-D5E7-D2EE-F0AC9D5A7370}"/>
              </a:ext>
            </a:extLst>
          </p:cNvPr>
          <p:cNvSpPr>
            <a:spLocks noGrp="1"/>
          </p:cNvSpPr>
          <p:nvPr>
            <p:ph type="ctrTitle"/>
          </p:nvPr>
        </p:nvSpPr>
        <p:spPr>
          <a:xfrm>
            <a:off x="1386865" y="818984"/>
            <a:ext cx="9532926" cy="3268520"/>
          </a:xfrm>
        </p:spPr>
        <p:txBody>
          <a:bodyPr>
            <a:normAutofit/>
          </a:bodyPr>
          <a:lstStyle/>
          <a:p>
            <a:pPr algn="r"/>
            <a:r>
              <a:rPr lang="en-US" sz="3700" dirty="0">
                <a:solidFill>
                  <a:schemeClr val="bg2">
                    <a:lumMod val="10000"/>
                  </a:schemeClr>
                </a:solidFill>
              </a:rPr>
              <a:t>HIGHLIGHTS OF THE HEALTH SUB PROGRAMME GRANT, BUDGET AND IMPLEMENTATION GUIDELINES TO LOCAL GOVERNMENTS FOR FY 2025/26</a:t>
            </a:r>
          </a:p>
        </p:txBody>
      </p:sp>
      <p:sp>
        <p:nvSpPr>
          <p:cNvPr id="3" name="Subtitle 2">
            <a:extLst>
              <a:ext uri="{FF2B5EF4-FFF2-40B4-BE49-F238E27FC236}">
                <a16:creationId xmlns:a16="http://schemas.microsoft.com/office/drawing/2014/main" id="{46BA42FC-DF14-A181-682B-09576D50F9A6}"/>
              </a:ext>
            </a:extLst>
          </p:cNvPr>
          <p:cNvSpPr>
            <a:spLocks noGrp="1"/>
          </p:cNvSpPr>
          <p:nvPr>
            <p:ph type="subTitle" idx="1"/>
          </p:nvPr>
        </p:nvSpPr>
        <p:spPr>
          <a:xfrm>
            <a:off x="1931873" y="4797188"/>
            <a:ext cx="8987917" cy="1241828"/>
          </a:xfrm>
        </p:spPr>
        <p:txBody>
          <a:bodyPr>
            <a:normAutofit lnSpcReduction="10000"/>
          </a:bodyPr>
          <a:lstStyle/>
          <a:p>
            <a:r>
              <a:rPr lang="en-US" dirty="0">
                <a:solidFill>
                  <a:schemeClr val="bg2">
                    <a:lumMod val="10000"/>
                  </a:schemeClr>
                </a:solidFill>
              </a:rPr>
              <a:t>MINISTRY OF HEALTH</a:t>
            </a:r>
          </a:p>
          <a:p>
            <a:r>
              <a:rPr lang="en-US" dirty="0">
                <a:solidFill>
                  <a:schemeClr val="bg2">
                    <a:lumMod val="10000"/>
                  </a:schemeClr>
                </a:solidFill>
              </a:rPr>
              <a:t>DEPARTMENT OF PLANNING, FINANCING &amp; POLICY </a:t>
            </a:r>
          </a:p>
          <a:p>
            <a:r>
              <a:rPr lang="en-US" dirty="0">
                <a:solidFill>
                  <a:schemeClr val="bg2">
                    <a:lumMod val="10000"/>
                  </a:schemeClr>
                </a:solidFill>
              </a:rPr>
              <a:t>AUGUST 2024</a:t>
            </a:r>
          </a:p>
        </p:txBody>
      </p:sp>
    </p:spTree>
    <p:extLst>
      <p:ext uri="{BB962C8B-B14F-4D97-AF65-F5344CB8AC3E}">
        <p14:creationId xmlns:p14="http://schemas.microsoft.com/office/powerpoint/2010/main" val="95076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46A7-9E10-4F03-B31A-FE5F8DB16D6A}"/>
              </a:ext>
            </a:extLst>
          </p:cNvPr>
          <p:cNvSpPr>
            <a:spLocks noGrp="1"/>
          </p:cNvSpPr>
          <p:nvPr>
            <p:ph type="title"/>
          </p:nvPr>
        </p:nvSpPr>
        <p:spPr>
          <a:xfrm>
            <a:off x="545371" y="138210"/>
            <a:ext cx="10765053" cy="1423303"/>
          </a:xfrm>
        </p:spPr>
        <p:txBody>
          <a:bodyPr>
            <a:normAutofit/>
          </a:bodyPr>
          <a:lstStyle/>
          <a:p>
            <a:r>
              <a:rPr lang="en-US" sz="4000" kern="0" dirty="0">
                <a:solidFill>
                  <a:schemeClr val="bg2">
                    <a:lumMod val="10000"/>
                  </a:schemeClr>
                </a:solidFill>
              </a:rPr>
              <a:t>UTILIZATION OF THE PHC NWR GRANT</a:t>
            </a:r>
            <a:endParaRPr lang="en-US" sz="4000" dirty="0">
              <a:solidFill>
                <a:schemeClr val="bg2">
                  <a:lumMod val="10000"/>
                </a:schemeClr>
              </a:solidFill>
            </a:endParaRPr>
          </a:p>
        </p:txBody>
      </p:sp>
      <p:sp>
        <p:nvSpPr>
          <p:cNvPr id="3" name="Content Placeholder 2">
            <a:extLst>
              <a:ext uri="{FF2B5EF4-FFF2-40B4-BE49-F238E27FC236}">
                <a16:creationId xmlns:a16="http://schemas.microsoft.com/office/drawing/2014/main" id="{48BD3DE9-72B0-4BCD-AFD0-0061109020D2}"/>
              </a:ext>
            </a:extLst>
          </p:cNvPr>
          <p:cNvSpPr>
            <a:spLocks noGrp="1"/>
          </p:cNvSpPr>
          <p:nvPr>
            <p:ph idx="1"/>
          </p:nvPr>
        </p:nvSpPr>
        <p:spPr>
          <a:xfrm>
            <a:off x="604910" y="1383324"/>
            <a:ext cx="11224417" cy="5474676"/>
          </a:xfrm>
        </p:spPr>
        <p:txBody>
          <a:bodyPr anchor="ctr">
            <a:normAutofit fontScale="85000" lnSpcReduction="20000"/>
          </a:bodyPr>
          <a:lstStyle/>
          <a:p>
            <a:r>
              <a:rPr lang="en-US" dirty="0">
                <a:solidFill>
                  <a:schemeClr val="bg2">
                    <a:lumMod val="10000"/>
                  </a:schemeClr>
                </a:solidFill>
              </a:rPr>
              <a:t>The </a:t>
            </a:r>
            <a:r>
              <a:rPr lang="en-US" b="1" dirty="0">
                <a:solidFill>
                  <a:schemeClr val="bg2">
                    <a:lumMod val="10000"/>
                  </a:schemeClr>
                </a:solidFill>
              </a:rPr>
              <a:t>PHC NWR sub grant </a:t>
            </a:r>
            <a:r>
              <a:rPr lang="en-US" dirty="0">
                <a:solidFill>
                  <a:schemeClr val="bg2">
                    <a:lumMod val="10000"/>
                  </a:schemeClr>
                </a:solidFill>
              </a:rPr>
              <a:t>and </a:t>
            </a:r>
            <a:r>
              <a:rPr lang="en-US" b="1" dirty="0">
                <a:solidFill>
                  <a:schemeClr val="bg2">
                    <a:lumMod val="10000"/>
                  </a:schemeClr>
                </a:solidFill>
              </a:rPr>
              <a:t>RBF NWR PHC sub grant (for LG Health Teams, HC IIIs and IVs) </a:t>
            </a:r>
            <a:r>
              <a:rPr lang="en-US" dirty="0">
                <a:solidFill>
                  <a:schemeClr val="bg2">
                    <a:lumMod val="10000"/>
                  </a:schemeClr>
                </a:solidFill>
              </a:rPr>
              <a:t>will be consolidated during budgeting and utilization of the NWR grants.</a:t>
            </a:r>
          </a:p>
          <a:p>
            <a:endParaRPr lang="en-US" dirty="0">
              <a:solidFill>
                <a:schemeClr val="bg2">
                  <a:lumMod val="10000"/>
                </a:schemeClr>
              </a:solidFill>
            </a:endParaRPr>
          </a:p>
          <a:p>
            <a:r>
              <a:rPr lang="en-US" sz="2500" dirty="0">
                <a:solidFill>
                  <a:schemeClr val="bg2">
                    <a:lumMod val="10000"/>
                  </a:schemeClr>
                </a:solidFill>
              </a:rPr>
              <a:t>The activities to be undertaken by the LG HTs and health facilities are to be integrated in the LGs Budget Framework Paper and the Annual Workplan &amp; Budget for FY 2025/26.</a:t>
            </a:r>
            <a:endParaRPr lang="en-UG" sz="2500" dirty="0">
              <a:solidFill>
                <a:schemeClr val="bg2">
                  <a:lumMod val="10000"/>
                </a:schemeClr>
              </a:solidFill>
            </a:endParaRPr>
          </a:p>
          <a:p>
            <a:endParaRPr lang="en-US" cap="none" dirty="0">
              <a:solidFill>
                <a:schemeClr val="bg2">
                  <a:lumMod val="10000"/>
                </a:schemeClr>
              </a:solidFill>
            </a:endParaRPr>
          </a:p>
          <a:p>
            <a:r>
              <a:rPr lang="en-US" cap="none" dirty="0">
                <a:solidFill>
                  <a:schemeClr val="bg2">
                    <a:lumMod val="10000"/>
                  </a:schemeClr>
                </a:solidFill>
              </a:rPr>
              <a:t>At facility level, the PHC NWR grants shall be used to;</a:t>
            </a:r>
          </a:p>
          <a:p>
            <a:pPr marL="800100" lvl="1" indent="-342900">
              <a:spcBef>
                <a:spcPts val="0"/>
              </a:spcBef>
              <a:buFont typeface="+mj-lt"/>
              <a:buAutoNum type="arabicPeriod"/>
            </a:pPr>
            <a:r>
              <a:rPr lang="en-GB" sz="2400" dirty="0">
                <a:solidFill>
                  <a:schemeClr val="bg2">
                    <a:lumMod val="10000"/>
                  </a:schemeClr>
                </a:solidFill>
                <a:ea typeface="Calibri" panose="020F0502020204030204" pitchFamily="34" charset="0"/>
                <a:cs typeface="Times New Roman" panose="02020603050405020304" pitchFamily="18" charset="0"/>
              </a:rPr>
              <a:t>F</a:t>
            </a:r>
            <a:r>
              <a:rPr lang="en-GB" sz="2400" cap="none" dirty="0">
                <a:solidFill>
                  <a:schemeClr val="bg2">
                    <a:lumMod val="10000"/>
                  </a:schemeClr>
                </a:solidFill>
                <a:effectLst/>
                <a:ea typeface="Calibri" panose="020F0502020204030204" pitchFamily="34" charset="0"/>
                <a:cs typeface="Times New Roman" panose="02020603050405020304" pitchFamily="18" charset="0"/>
              </a:rPr>
              <a:t>und operational costs of managing health facilities</a:t>
            </a:r>
          </a:p>
          <a:p>
            <a:pPr marL="800100" lvl="1" indent="-342900">
              <a:spcBef>
                <a:spcPts val="0"/>
              </a:spcBef>
              <a:buFont typeface="+mj-lt"/>
              <a:buAutoNum type="arabicPeriod"/>
            </a:pPr>
            <a:endParaRPr lang="en-US" sz="2400" cap="none" dirty="0">
              <a:solidFill>
                <a:schemeClr val="bg2">
                  <a:lumMod val="10000"/>
                </a:schemeClr>
              </a:solidFill>
              <a:effectLst/>
              <a:ea typeface="Calibri" panose="020F0502020204030204" pitchFamily="34" charset="0"/>
              <a:cs typeface="Times New Roman" panose="02020603050405020304" pitchFamily="18" charset="0"/>
            </a:endParaRPr>
          </a:p>
          <a:p>
            <a:pPr marL="800100" lvl="1" indent="-342900">
              <a:spcBef>
                <a:spcPts val="0"/>
              </a:spcBef>
              <a:buFont typeface="+mj-lt"/>
              <a:buAutoNum type="arabicPeriod"/>
            </a:pPr>
            <a:r>
              <a:rPr lang="en-GB" sz="2400" dirty="0">
                <a:solidFill>
                  <a:schemeClr val="bg2">
                    <a:lumMod val="10000"/>
                  </a:schemeClr>
                </a:solidFill>
                <a:ea typeface="Calibri" panose="020F0502020204030204" pitchFamily="34" charset="0"/>
                <a:cs typeface="Times New Roman" panose="02020603050405020304" pitchFamily="18" charset="0"/>
              </a:rPr>
              <a:t>F</a:t>
            </a:r>
            <a:r>
              <a:rPr lang="en-GB" sz="2400" cap="none" dirty="0">
                <a:solidFill>
                  <a:schemeClr val="bg2">
                    <a:lumMod val="10000"/>
                  </a:schemeClr>
                </a:solidFill>
                <a:effectLst/>
                <a:ea typeface="Calibri" panose="020F0502020204030204" pitchFamily="34" charset="0"/>
                <a:cs typeface="Times New Roman" panose="02020603050405020304" pitchFamily="18" charset="0"/>
              </a:rPr>
              <a:t>und routine maintenance of health facilities and basi</a:t>
            </a:r>
            <a:r>
              <a:rPr lang="en-GB" sz="2400" cap="none" dirty="0">
                <a:solidFill>
                  <a:schemeClr val="bg2">
                    <a:lumMod val="10000"/>
                  </a:schemeClr>
                </a:solidFill>
                <a:ea typeface="Calibri" panose="020F0502020204030204" pitchFamily="34" charset="0"/>
                <a:cs typeface="Times New Roman" panose="02020603050405020304" pitchFamily="18" charset="0"/>
              </a:rPr>
              <a:t>c equipment </a:t>
            </a:r>
          </a:p>
          <a:p>
            <a:pPr marL="800100" lvl="1" indent="-342900">
              <a:spcBef>
                <a:spcPts val="0"/>
              </a:spcBef>
              <a:buFont typeface="+mj-lt"/>
              <a:buAutoNum type="arabicPeriod"/>
            </a:pPr>
            <a:endParaRPr lang="en-US" sz="2400" cap="none" dirty="0">
              <a:solidFill>
                <a:schemeClr val="bg2">
                  <a:lumMod val="10000"/>
                </a:schemeClr>
              </a:solidFill>
              <a:effectLst/>
              <a:ea typeface="Calibri" panose="020F0502020204030204" pitchFamily="34" charset="0"/>
              <a:cs typeface="Times New Roman" panose="02020603050405020304" pitchFamily="18" charset="0"/>
            </a:endParaRPr>
          </a:p>
          <a:p>
            <a:pPr marL="800100" lvl="1" indent="-342900">
              <a:spcBef>
                <a:spcPts val="0"/>
              </a:spcBef>
              <a:buFont typeface="+mj-lt"/>
              <a:buAutoNum type="arabicPeriod"/>
            </a:pPr>
            <a:r>
              <a:rPr lang="en-GB" sz="2400" dirty="0">
                <a:solidFill>
                  <a:schemeClr val="bg2">
                    <a:lumMod val="10000"/>
                  </a:schemeClr>
                </a:solidFill>
                <a:ea typeface="Calibri" panose="020F0502020204030204" pitchFamily="34" charset="0"/>
                <a:cs typeface="Times New Roman" panose="02020603050405020304" pitchFamily="18" charset="0"/>
              </a:rPr>
              <a:t>F</a:t>
            </a:r>
            <a:r>
              <a:rPr lang="en-GB" sz="2400" cap="none" dirty="0">
                <a:solidFill>
                  <a:schemeClr val="bg2">
                    <a:lumMod val="10000"/>
                  </a:schemeClr>
                </a:solidFill>
                <a:effectLst/>
                <a:ea typeface="Calibri" panose="020F0502020204030204" pitchFamily="34" charset="0"/>
                <a:cs typeface="Times New Roman" panose="02020603050405020304" pitchFamily="18" charset="0"/>
              </a:rPr>
              <a:t>acilitate </a:t>
            </a:r>
            <a:r>
              <a:rPr lang="en-GB" sz="2400" dirty="0">
                <a:solidFill>
                  <a:schemeClr val="bg2">
                    <a:lumMod val="10000"/>
                  </a:schemeClr>
                </a:solidFill>
                <a:ea typeface="Calibri" panose="020F0502020204030204" pitchFamily="34" charset="0"/>
                <a:cs typeface="Times New Roman" panose="02020603050405020304" pitchFamily="18" charset="0"/>
              </a:rPr>
              <a:t>health service delivery operations </a:t>
            </a:r>
            <a:r>
              <a:rPr lang="en-GB" sz="2400" cap="none" dirty="0">
                <a:solidFill>
                  <a:schemeClr val="bg2">
                    <a:lumMod val="10000"/>
                  </a:schemeClr>
                </a:solidFill>
                <a:effectLst/>
                <a:ea typeface="Calibri" panose="020F0502020204030204" pitchFamily="34" charset="0"/>
                <a:cs typeface="Times New Roman" panose="02020603050405020304" pitchFamily="18" charset="0"/>
              </a:rPr>
              <a:t>according to the sector priority interventions and related guidelines. (including the 30% for health promotion, disease prevention, sanitation and hygiene and PDM activitie</a:t>
            </a:r>
            <a:r>
              <a:rPr lang="en-GB" sz="2400" dirty="0">
                <a:solidFill>
                  <a:schemeClr val="bg2">
                    <a:lumMod val="10000"/>
                  </a:schemeClr>
                </a:solidFill>
                <a:ea typeface="Calibri" panose="020F0502020204030204" pitchFamily="34" charset="0"/>
                <a:cs typeface="Times New Roman" panose="02020603050405020304" pitchFamily="18" charset="0"/>
              </a:rPr>
              <a:t>s</a:t>
            </a:r>
            <a:r>
              <a:rPr lang="en-GB" sz="2400" cap="none" dirty="0">
                <a:solidFill>
                  <a:schemeClr val="bg2">
                    <a:lumMod val="10000"/>
                  </a:schemeClr>
                </a:solidFill>
                <a:effectLst/>
                <a:ea typeface="Calibri" panose="020F0502020204030204" pitchFamily="34" charset="0"/>
                <a:cs typeface="Times New Roman" panose="02020603050405020304" pitchFamily="18" charset="0"/>
              </a:rPr>
              <a:t>)</a:t>
            </a:r>
          </a:p>
          <a:p>
            <a:pPr marL="800100" lvl="1" indent="-342900">
              <a:spcBef>
                <a:spcPts val="0"/>
              </a:spcBef>
              <a:buFont typeface="+mj-lt"/>
              <a:buAutoNum type="arabicPeriod"/>
            </a:pPr>
            <a:endParaRPr lang="en-GB" sz="2400" cap="none" dirty="0">
              <a:solidFill>
                <a:schemeClr val="bg2">
                  <a:lumMod val="10000"/>
                </a:schemeClr>
              </a:solidFill>
              <a:effectLst/>
              <a:ea typeface="Calibri" panose="020F0502020204030204" pitchFamily="34" charset="0"/>
              <a:cs typeface="Times New Roman" panose="02020603050405020304" pitchFamily="18" charset="0"/>
            </a:endParaRPr>
          </a:p>
          <a:p>
            <a:pPr>
              <a:spcBef>
                <a:spcPts val="0"/>
              </a:spcBef>
            </a:pPr>
            <a:r>
              <a:rPr lang="en-GB" b="1" dirty="0">
                <a:solidFill>
                  <a:schemeClr val="bg2">
                    <a:lumMod val="10000"/>
                  </a:schemeClr>
                </a:solidFill>
              </a:rPr>
              <a:t>NB: There is no provision for direct RBF incentives for health workers under the RBF mainstreaming.</a:t>
            </a:r>
          </a:p>
        </p:txBody>
      </p:sp>
    </p:spTree>
    <p:extLst>
      <p:ext uri="{BB962C8B-B14F-4D97-AF65-F5344CB8AC3E}">
        <p14:creationId xmlns:p14="http://schemas.microsoft.com/office/powerpoint/2010/main" val="103167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46A7-9E10-4F03-B31A-FE5F8DB16D6A}"/>
              </a:ext>
            </a:extLst>
          </p:cNvPr>
          <p:cNvSpPr>
            <a:spLocks noGrp="1"/>
          </p:cNvSpPr>
          <p:nvPr>
            <p:ph type="title"/>
          </p:nvPr>
        </p:nvSpPr>
        <p:spPr>
          <a:xfrm>
            <a:off x="545371" y="138210"/>
            <a:ext cx="10765053" cy="1423303"/>
          </a:xfrm>
        </p:spPr>
        <p:txBody>
          <a:bodyPr>
            <a:normAutofit/>
          </a:bodyPr>
          <a:lstStyle/>
          <a:p>
            <a:r>
              <a:rPr lang="en-US" sz="4000" dirty="0">
                <a:solidFill>
                  <a:schemeClr val="bg2">
                    <a:lumMod val="10000"/>
                  </a:schemeClr>
                </a:solidFill>
              </a:rPr>
              <a:t>OVERVIEW OF THE HEALTH INFRASTRUCTURE DEVELOPMENT GRANTS</a:t>
            </a:r>
          </a:p>
        </p:txBody>
      </p:sp>
      <p:graphicFrame>
        <p:nvGraphicFramePr>
          <p:cNvPr id="4" name="Table 4">
            <a:extLst>
              <a:ext uri="{FF2B5EF4-FFF2-40B4-BE49-F238E27FC236}">
                <a16:creationId xmlns:a16="http://schemas.microsoft.com/office/drawing/2014/main" id="{92435CC7-13CA-5244-98E4-A0C5E1F5F16D}"/>
              </a:ext>
            </a:extLst>
          </p:cNvPr>
          <p:cNvGraphicFramePr>
            <a:graphicFrameLocks noGrp="1"/>
          </p:cNvGraphicFramePr>
          <p:nvPr>
            <p:ph idx="1"/>
            <p:extLst>
              <p:ext uri="{D42A27DB-BD31-4B8C-83A1-F6EECF244321}">
                <p14:modId xmlns:p14="http://schemas.microsoft.com/office/powerpoint/2010/main" val="1949318976"/>
              </p:ext>
            </p:extLst>
          </p:nvPr>
        </p:nvGraphicFramePr>
        <p:xfrm>
          <a:off x="357306" y="1561513"/>
          <a:ext cx="11658847" cy="5158277"/>
        </p:xfrm>
        <a:graphic>
          <a:graphicData uri="http://schemas.openxmlformats.org/drawingml/2006/table">
            <a:tbl>
              <a:tblPr firstRow="1" bandRow="1">
                <a:tableStyleId>{5C22544A-7EE6-4342-B048-85BDC9FD1C3A}</a:tableStyleId>
              </a:tblPr>
              <a:tblGrid>
                <a:gridCol w="2832990">
                  <a:extLst>
                    <a:ext uri="{9D8B030D-6E8A-4147-A177-3AD203B41FA5}">
                      <a16:colId xmlns:a16="http://schemas.microsoft.com/office/drawing/2014/main" val="368473180"/>
                    </a:ext>
                  </a:extLst>
                </a:gridCol>
                <a:gridCol w="8825857">
                  <a:extLst>
                    <a:ext uri="{9D8B030D-6E8A-4147-A177-3AD203B41FA5}">
                      <a16:colId xmlns:a16="http://schemas.microsoft.com/office/drawing/2014/main" val="2479081791"/>
                    </a:ext>
                  </a:extLst>
                </a:gridCol>
              </a:tblGrid>
              <a:tr h="414460">
                <a:tc>
                  <a:txBody>
                    <a:bodyPr/>
                    <a:lstStyle/>
                    <a:p>
                      <a:r>
                        <a:rPr lang="en-US" sz="2000" dirty="0"/>
                        <a:t>Developme</a:t>
                      </a:r>
                      <a:r>
                        <a:rPr lang="en-US" sz="2000" baseline="0" dirty="0"/>
                        <a:t>nt Grant </a:t>
                      </a:r>
                      <a:endParaRPr lang="en-US" sz="2000" dirty="0"/>
                    </a:p>
                  </a:txBody>
                  <a:tcPr/>
                </a:tc>
                <a:tc>
                  <a:txBody>
                    <a:bodyPr/>
                    <a:lstStyle/>
                    <a:p>
                      <a:r>
                        <a:rPr lang="en-US" sz="2000" dirty="0"/>
                        <a:t>Purpose </a:t>
                      </a:r>
                    </a:p>
                  </a:txBody>
                  <a:tcPr/>
                </a:tc>
                <a:extLst>
                  <a:ext uri="{0D108BD9-81ED-4DB2-BD59-A6C34878D82A}">
                    <a16:rowId xmlns:a16="http://schemas.microsoft.com/office/drawing/2014/main" val="2901346632"/>
                  </a:ext>
                </a:extLst>
              </a:tr>
              <a:tr h="1460015">
                <a:tc>
                  <a:txBody>
                    <a:bodyPr/>
                    <a:lstStyle/>
                    <a:p>
                      <a:r>
                        <a:rPr lang="en-US" sz="2000" b="1" dirty="0">
                          <a:solidFill>
                            <a:schemeClr val="bg2">
                              <a:lumMod val="10000"/>
                            </a:schemeClr>
                          </a:solidFill>
                        </a:rPr>
                        <a:t>PHC Development Grant </a:t>
                      </a:r>
                      <a:endParaRPr lang="en-US" sz="2000" dirty="0"/>
                    </a:p>
                  </a:txBody>
                  <a:tcPr/>
                </a:tc>
                <a:tc>
                  <a:txBody>
                    <a:bodyPr/>
                    <a:lstStyle/>
                    <a:p>
                      <a:pPr marL="342900" indent="-342900">
                        <a:buFont typeface="Wingdings" panose="05000000000000000000" pitchFamily="2" charset="2"/>
                        <a:buChar char="Ø"/>
                      </a:pPr>
                      <a:r>
                        <a:rPr lang="en-US" sz="2000" dirty="0"/>
                        <a:t>Equipping of all health facilities</a:t>
                      </a:r>
                      <a:r>
                        <a:rPr lang="en-US" sz="2000" baseline="0" dirty="0"/>
                        <a:t> upgraded and constructed</a:t>
                      </a:r>
                    </a:p>
                    <a:p>
                      <a:pPr marL="342900" indent="-342900">
                        <a:buFont typeface="Wingdings" panose="05000000000000000000" pitchFamily="2" charset="2"/>
                        <a:buChar char="Ø"/>
                      </a:pPr>
                      <a:r>
                        <a:rPr lang="en-US" sz="2000" baseline="0" dirty="0"/>
                        <a:t>Completion of select abandoned </a:t>
                      </a:r>
                      <a:r>
                        <a:rPr lang="en-US" sz="2000" baseline="0" dirty="0" err="1"/>
                        <a:t>UgIFT</a:t>
                      </a:r>
                      <a:r>
                        <a:rPr lang="en-US" sz="2000" baseline="0" dirty="0"/>
                        <a:t> projects</a:t>
                      </a:r>
                    </a:p>
                  </a:txBody>
                  <a:tcPr/>
                </a:tc>
                <a:extLst>
                  <a:ext uri="{0D108BD9-81ED-4DB2-BD59-A6C34878D82A}">
                    <a16:rowId xmlns:a16="http://schemas.microsoft.com/office/drawing/2014/main" val="4060422557"/>
                  </a:ext>
                </a:extLst>
              </a:tr>
              <a:tr h="3283802">
                <a:tc>
                  <a:txBody>
                    <a:bodyPr/>
                    <a:lstStyle/>
                    <a:p>
                      <a:r>
                        <a:rPr lang="en-US" sz="2000" b="1" dirty="0">
                          <a:solidFill>
                            <a:schemeClr val="bg2">
                              <a:lumMod val="10000"/>
                            </a:schemeClr>
                          </a:solidFill>
                        </a:rPr>
                        <a:t>Health Infrastructure Maintenance and Repair</a:t>
                      </a:r>
                      <a:endParaRPr lang="en-US" sz="2000" dirty="0"/>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aseline="0" dirty="0"/>
                        <a:t>All LGs that have abandoned projects/incomplete construction for HFs that were being upgraded </a:t>
                      </a:r>
                      <a:r>
                        <a:rPr lang="en-US" sz="2000" b="1" baseline="0" dirty="0"/>
                        <a:t>MUST </a:t>
                      </a:r>
                      <a:r>
                        <a:rPr lang="en-US" sz="2000" b="0" baseline="0" dirty="0"/>
                        <a:t>p</a:t>
                      </a:r>
                      <a:r>
                        <a:rPr lang="en-US" sz="2000" baseline="0" dirty="0"/>
                        <a:t>rioritise completion of these projects</a:t>
                      </a:r>
                    </a:p>
                    <a:p>
                      <a:pPr marL="342900" marR="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aseline="0" dirty="0"/>
                        <a:t>All HFs that were upgraded should have the following  infrastructure (maternity ward, placenta pit, medical waste pit, VIP latrines, OPD renovation and Lab provision and staff house). Therefore all the beneficiary LGs should prioritise provision of all missing infrastructure for every upgraded facility</a:t>
                      </a:r>
                      <a:endParaRPr lang="en-US" sz="2000" dirty="0"/>
                    </a:p>
                    <a:p>
                      <a:pPr marL="342900" marR="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a:t>The</a:t>
                      </a:r>
                      <a:r>
                        <a:rPr lang="en-US" sz="2000" baseline="0" dirty="0"/>
                        <a:t> rest of the LGs that have no upgraded facilities should use these funds to </a:t>
                      </a:r>
                      <a:r>
                        <a:rPr lang="en-US" sz="2000" dirty="0"/>
                        <a:t>Rehabilitate</a:t>
                      </a:r>
                      <a:r>
                        <a:rPr lang="en-US" sz="2000" baseline="0" dirty="0"/>
                        <a:t> and</a:t>
                      </a:r>
                      <a:r>
                        <a:rPr lang="en-US" sz="2000" dirty="0"/>
                        <a:t> Equip</a:t>
                      </a:r>
                      <a:r>
                        <a:rPr lang="en-US" sz="2000" baseline="0" dirty="0"/>
                        <a:t> </a:t>
                      </a:r>
                      <a:r>
                        <a:rPr lang="en-US" sz="2000" dirty="0"/>
                        <a:t>existing </a:t>
                      </a:r>
                      <a:r>
                        <a:rPr lang="en-US" sz="2000" dirty="0">
                          <a:solidFill>
                            <a:schemeClr val="tx1"/>
                          </a:solidFill>
                        </a:rPr>
                        <a:t>health facilities </a:t>
                      </a:r>
                      <a:endParaRPr lang="en-US" sz="2000" dirty="0"/>
                    </a:p>
                  </a:txBody>
                  <a:tcPr/>
                </a:tc>
                <a:extLst>
                  <a:ext uri="{0D108BD9-81ED-4DB2-BD59-A6C34878D82A}">
                    <a16:rowId xmlns:a16="http://schemas.microsoft.com/office/drawing/2014/main" val="2232944424"/>
                  </a:ext>
                </a:extLst>
              </a:tr>
            </a:tbl>
          </a:graphicData>
        </a:graphic>
      </p:graphicFrame>
    </p:spTree>
    <p:extLst>
      <p:ext uri="{BB962C8B-B14F-4D97-AF65-F5344CB8AC3E}">
        <p14:creationId xmlns:p14="http://schemas.microsoft.com/office/powerpoint/2010/main" val="143421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46A7-9E10-4F03-B31A-FE5F8DB16D6A}"/>
              </a:ext>
            </a:extLst>
          </p:cNvPr>
          <p:cNvSpPr>
            <a:spLocks noGrp="1"/>
          </p:cNvSpPr>
          <p:nvPr>
            <p:ph type="title"/>
          </p:nvPr>
        </p:nvSpPr>
        <p:spPr>
          <a:xfrm>
            <a:off x="545371" y="138210"/>
            <a:ext cx="10765053" cy="1423303"/>
          </a:xfrm>
        </p:spPr>
        <p:txBody>
          <a:bodyPr>
            <a:normAutofit/>
          </a:bodyPr>
          <a:lstStyle/>
          <a:p>
            <a:r>
              <a:rPr lang="en-US" sz="4000" dirty="0">
                <a:solidFill>
                  <a:schemeClr val="bg2">
                    <a:lumMod val="10000"/>
                  </a:schemeClr>
                </a:solidFill>
              </a:rPr>
              <a:t>OVERVIEW OF THE HEALTH INFRASTRUCTURE DEVELOPMENT GRANTS</a:t>
            </a:r>
          </a:p>
        </p:txBody>
      </p:sp>
      <p:graphicFrame>
        <p:nvGraphicFramePr>
          <p:cNvPr id="4" name="Table 4">
            <a:extLst>
              <a:ext uri="{FF2B5EF4-FFF2-40B4-BE49-F238E27FC236}">
                <a16:creationId xmlns:a16="http://schemas.microsoft.com/office/drawing/2014/main" id="{92435CC7-13CA-5244-98E4-A0C5E1F5F16D}"/>
              </a:ext>
            </a:extLst>
          </p:cNvPr>
          <p:cNvGraphicFramePr>
            <a:graphicFrameLocks noGrp="1"/>
          </p:cNvGraphicFramePr>
          <p:nvPr>
            <p:ph idx="1"/>
            <p:extLst>
              <p:ext uri="{D42A27DB-BD31-4B8C-83A1-F6EECF244321}">
                <p14:modId xmlns:p14="http://schemas.microsoft.com/office/powerpoint/2010/main" val="2688012375"/>
              </p:ext>
            </p:extLst>
          </p:nvPr>
        </p:nvGraphicFramePr>
        <p:xfrm>
          <a:off x="266576" y="1967912"/>
          <a:ext cx="11658847" cy="3676531"/>
        </p:xfrm>
        <a:graphic>
          <a:graphicData uri="http://schemas.openxmlformats.org/drawingml/2006/table">
            <a:tbl>
              <a:tblPr firstRow="1" bandRow="1">
                <a:tableStyleId>{5C22544A-7EE6-4342-B048-85BDC9FD1C3A}</a:tableStyleId>
              </a:tblPr>
              <a:tblGrid>
                <a:gridCol w="3357157">
                  <a:extLst>
                    <a:ext uri="{9D8B030D-6E8A-4147-A177-3AD203B41FA5}">
                      <a16:colId xmlns:a16="http://schemas.microsoft.com/office/drawing/2014/main" val="368473180"/>
                    </a:ext>
                  </a:extLst>
                </a:gridCol>
                <a:gridCol w="8301690">
                  <a:extLst>
                    <a:ext uri="{9D8B030D-6E8A-4147-A177-3AD203B41FA5}">
                      <a16:colId xmlns:a16="http://schemas.microsoft.com/office/drawing/2014/main" val="2479081791"/>
                    </a:ext>
                  </a:extLst>
                </a:gridCol>
              </a:tblGrid>
              <a:tr h="600971">
                <a:tc>
                  <a:txBody>
                    <a:bodyPr/>
                    <a:lstStyle/>
                    <a:p>
                      <a:r>
                        <a:rPr lang="en-US" sz="2800" dirty="0"/>
                        <a:t>Developme</a:t>
                      </a:r>
                      <a:r>
                        <a:rPr lang="en-US" sz="2800" baseline="0" dirty="0"/>
                        <a:t>nt Grant </a:t>
                      </a:r>
                      <a:endParaRPr lang="en-US" sz="2800" dirty="0"/>
                    </a:p>
                  </a:txBody>
                  <a:tcPr/>
                </a:tc>
                <a:tc>
                  <a:txBody>
                    <a:bodyPr/>
                    <a:lstStyle/>
                    <a:p>
                      <a:r>
                        <a:rPr lang="en-US" sz="2800" dirty="0"/>
                        <a:t>Purpose </a:t>
                      </a:r>
                    </a:p>
                  </a:txBody>
                  <a:tcPr/>
                </a:tc>
                <a:extLst>
                  <a:ext uri="{0D108BD9-81ED-4DB2-BD59-A6C34878D82A}">
                    <a16:rowId xmlns:a16="http://schemas.microsoft.com/office/drawing/2014/main" val="2901346632"/>
                  </a:ext>
                </a:extLst>
              </a:tr>
              <a:tr h="3075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a:solidFill>
                            <a:schemeClr val="bg2">
                              <a:lumMod val="10000"/>
                            </a:schemeClr>
                          </a:solidFill>
                        </a:rPr>
                        <a:t>Transitional Development Ad hoc Grant </a:t>
                      </a:r>
                    </a:p>
                  </a:txBody>
                  <a:tcPr/>
                </a:tc>
                <a:tc>
                  <a:txBody>
                    <a:bodyPr/>
                    <a:lstStyle/>
                    <a:p>
                      <a:pPr marL="457200" indent="-457200">
                        <a:buFont typeface="Wingdings" pitchFamily="2" charset="2"/>
                        <a:buChar char="Ø"/>
                      </a:pPr>
                      <a:r>
                        <a:rPr lang="en-GB" sz="2800" dirty="0"/>
                        <a:t>Allocated by MoH to health facilities (Hospitals, HC IVs and IIIs) for; Pending or incomplete civil works,</a:t>
                      </a:r>
                    </a:p>
                    <a:p>
                      <a:pPr marL="457200" indent="-457200">
                        <a:buFont typeface="Wingdings" pitchFamily="2" charset="2"/>
                        <a:buChar char="Ø"/>
                      </a:pPr>
                      <a:endParaRPr lang="en-GB" sz="2800" dirty="0"/>
                    </a:p>
                    <a:p>
                      <a:pPr marL="457200" indent="-457200">
                        <a:buFont typeface="Wingdings" pitchFamily="2" charset="2"/>
                        <a:buChar char="Ø"/>
                      </a:pPr>
                      <a:r>
                        <a:rPr lang="en-GB" sz="2800" dirty="0"/>
                        <a:t>Rehabilitation or upgrades based on government commitments </a:t>
                      </a:r>
                    </a:p>
                  </a:txBody>
                  <a:tcPr/>
                </a:tc>
                <a:extLst>
                  <a:ext uri="{0D108BD9-81ED-4DB2-BD59-A6C34878D82A}">
                    <a16:rowId xmlns:a16="http://schemas.microsoft.com/office/drawing/2014/main" val="4060422557"/>
                  </a:ext>
                </a:extLst>
              </a:tr>
            </a:tbl>
          </a:graphicData>
        </a:graphic>
      </p:graphicFrame>
    </p:spTree>
    <p:extLst>
      <p:ext uri="{BB962C8B-B14F-4D97-AF65-F5344CB8AC3E}">
        <p14:creationId xmlns:p14="http://schemas.microsoft.com/office/powerpoint/2010/main" val="126844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38EE25-C579-894A-9B60-A79FE5D043BB}"/>
              </a:ext>
            </a:extLst>
          </p:cNvPr>
          <p:cNvSpPr>
            <a:spLocks noGrp="1"/>
          </p:cNvSpPr>
          <p:nvPr>
            <p:ph type="title"/>
          </p:nvPr>
        </p:nvSpPr>
        <p:spPr>
          <a:xfrm>
            <a:off x="1533380" y="1252025"/>
            <a:ext cx="8021524" cy="1240405"/>
          </a:xfrm>
        </p:spPr>
        <p:txBody>
          <a:bodyPr vert="horz" lIns="91440" tIns="45720" rIns="91440" bIns="45720" rtlCol="0" anchor="b">
            <a:normAutofit/>
          </a:bodyPr>
          <a:lstStyle/>
          <a:p>
            <a:r>
              <a:rPr lang="en-US" sz="4800" kern="1200" dirty="0">
                <a:solidFill>
                  <a:schemeClr val="bg2">
                    <a:lumMod val="10000"/>
                  </a:schemeClr>
                </a:solidFill>
                <a:latin typeface="+mj-lt"/>
                <a:ea typeface="+mj-ea"/>
                <a:cs typeface="+mj-cs"/>
              </a:rPr>
              <a:t>Subventions to LGs</a:t>
            </a:r>
          </a:p>
        </p:txBody>
      </p:sp>
    </p:spTree>
    <p:extLst>
      <p:ext uri="{BB962C8B-B14F-4D97-AF65-F5344CB8AC3E}">
        <p14:creationId xmlns:p14="http://schemas.microsoft.com/office/powerpoint/2010/main" val="142949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92C0-6A15-6544-B58F-223F25FBB706}"/>
              </a:ext>
            </a:extLst>
          </p:cNvPr>
          <p:cNvSpPr>
            <a:spLocks noGrp="1"/>
          </p:cNvSpPr>
          <p:nvPr>
            <p:ph type="title"/>
          </p:nvPr>
        </p:nvSpPr>
        <p:spPr>
          <a:xfrm>
            <a:off x="94801" y="939410"/>
            <a:ext cx="3388419" cy="4560970"/>
          </a:xfrm>
        </p:spPr>
        <p:txBody>
          <a:bodyPr>
            <a:normAutofit/>
          </a:bodyPr>
          <a:lstStyle/>
          <a:p>
            <a:r>
              <a:rPr lang="en-US" sz="4000" b="1" dirty="0">
                <a:solidFill>
                  <a:schemeClr val="bg2">
                    <a:lumMod val="10000"/>
                  </a:schemeClr>
                </a:solidFill>
                <a:latin typeface="Gill Sans MT" panose="020B0502020104020203" pitchFamily="34" charset="0"/>
              </a:rPr>
              <a:t>GAVI GRANT  </a:t>
            </a:r>
            <a:endParaRPr lang="en-UG" sz="4000" b="1" dirty="0">
              <a:solidFill>
                <a:schemeClr val="bg2">
                  <a:lumMod val="10000"/>
                </a:schemeClr>
              </a:solidFill>
              <a:latin typeface="Gill Sans MT" panose="020B0502020104020203" pitchFamily="34" charset="0"/>
            </a:endParaRPr>
          </a:p>
        </p:txBody>
      </p:sp>
      <p:sp>
        <p:nvSpPr>
          <p:cNvPr id="7" name="Content Placeholder 6">
            <a:extLst>
              <a:ext uri="{FF2B5EF4-FFF2-40B4-BE49-F238E27FC236}">
                <a16:creationId xmlns:a16="http://schemas.microsoft.com/office/drawing/2014/main" id="{A3ECF679-8BD0-5142-8807-940C027908BA}"/>
              </a:ext>
            </a:extLst>
          </p:cNvPr>
          <p:cNvSpPr>
            <a:spLocks noGrp="1"/>
          </p:cNvSpPr>
          <p:nvPr>
            <p:ph idx="1"/>
          </p:nvPr>
        </p:nvSpPr>
        <p:spPr>
          <a:xfrm>
            <a:off x="3262489" y="828675"/>
            <a:ext cx="8638999" cy="5686425"/>
          </a:xfrm>
        </p:spPr>
        <p:txBody>
          <a:bodyPr anchor="ctr">
            <a:normAutofit fontScale="92500"/>
          </a:bodyPr>
          <a:lstStyle/>
          <a:p>
            <a:r>
              <a:rPr lang="en-US" dirty="0">
                <a:solidFill>
                  <a:schemeClr val="bg2">
                    <a:lumMod val="10000"/>
                  </a:schemeClr>
                </a:solidFill>
                <a:latin typeface="Gill Sans MT" panose="020B0502020104020203" pitchFamily="34" charset="0"/>
              </a:rPr>
              <a:t>Covers all districts</a:t>
            </a:r>
            <a:r>
              <a:rPr lang="en-UG" dirty="0">
                <a:solidFill>
                  <a:schemeClr val="bg2">
                    <a:lumMod val="10000"/>
                  </a:schemeClr>
                </a:solidFill>
                <a:latin typeface="Gill Sans MT" panose="020B0502020104020203" pitchFamily="34" charset="0"/>
              </a:rPr>
              <a:t> </a:t>
            </a:r>
          </a:p>
          <a:p>
            <a:r>
              <a:rPr lang="en-US" dirty="0">
                <a:solidFill>
                  <a:schemeClr val="bg2">
                    <a:lumMod val="10000"/>
                  </a:schemeClr>
                </a:solidFill>
                <a:latin typeface="Gill Sans MT" panose="020B0502020104020203" pitchFamily="34" charset="0"/>
              </a:rPr>
              <a:t>For implementation of district-based activities including; </a:t>
            </a:r>
            <a:endParaRPr lang="en-UG" dirty="0">
              <a:solidFill>
                <a:schemeClr val="bg2">
                  <a:lumMod val="10000"/>
                </a:schemeClr>
              </a:solidFill>
              <a:latin typeface="Gill Sans MT" panose="020B0502020104020203" pitchFamily="34" charset="0"/>
            </a:endParaRPr>
          </a:p>
          <a:p>
            <a:pPr marL="971550" lvl="1" indent="-514350">
              <a:buFont typeface="+mj-lt"/>
              <a:buAutoNum type="arabicParenR"/>
            </a:pPr>
            <a:r>
              <a:rPr lang="en-US" sz="2400" dirty="0">
                <a:solidFill>
                  <a:schemeClr val="bg2">
                    <a:lumMod val="10000"/>
                  </a:schemeClr>
                </a:solidFill>
                <a:latin typeface="Gill Sans MT" panose="020B0502020104020203" pitchFamily="34" charset="0"/>
              </a:rPr>
              <a:t>Support to routine outreaches</a:t>
            </a:r>
          </a:p>
          <a:p>
            <a:pPr marL="971550" lvl="1" indent="-514350">
              <a:buFont typeface="+mj-lt"/>
              <a:buAutoNum type="arabicParenR"/>
            </a:pPr>
            <a:r>
              <a:rPr lang="en-US" sz="2400" dirty="0">
                <a:solidFill>
                  <a:schemeClr val="bg2">
                    <a:lumMod val="10000"/>
                  </a:schemeClr>
                </a:solidFill>
                <a:latin typeface="Gill Sans MT" panose="020B0502020104020203" pitchFamily="34" charset="0"/>
              </a:rPr>
              <a:t>Quarterly district stakeholders performance review meeting of the Expanded Program on Immunization </a:t>
            </a:r>
          </a:p>
          <a:p>
            <a:pPr marL="971550" lvl="1" indent="-514350">
              <a:buFont typeface="+mj-lt"/>
              <a:buAutoNum type="arabicParenR"/>
            </a:pPr>
            <a:r>
              <a:rPr lang="en-US" sz="2400" dirty="0">
                <a:solidFill>
                  <a:schemeClr val="bg2">
                    <a:lumMod val="10000"/>
                  </a:schemeClr>
                </a:solidFill>
                <a:latin typeface="Gill Sans MT" panose="020B0502020104020203" pitchFamily="34" charset="0"/>
              </a:rPr>
              <a:t>Health Sub-District quarterly performance review meetings</a:t>
            </a:r>
          </a:p>
          <a:p>
            <a:pPr marL="971550" lvl="1" indent="-514350">
              <a:buFont typeface="+mj-lt"/>
              <a:buAutoNum type="arabicParenR"/>
            </a:pPr>
            <a:r>
              <a:rPr lang="en-US" sz="2400" dirty="0">
                <a:solidFill>
                  <a:schemeClr val="bg2">
                    <a:lumMod val="10000"/>
                  </a:schemeClr>
                </a:solidFill>
                <a:latin typeface="Gill Sans MT" panose="020B0502020104020203" pitchFamily="34" charset="0"/>
              </a:rPr>
              <a:t>Follow up mentorships in EPI/HMIS data quality improvement </a:t>
            </a:r>
          </a:p>
          <a:p>
            <a:pPr marL="971550" lvl="1" indent="-514350">
              <a:buFont typeface="+mj-lt"/>
              <a:buAutoNum type="arabicParenR"/>
            </a:pPr>
            <a:r>
              <a:rPr lang="en-US" sz="2400" dirty="0">
                <a:solidFill>
                  <a:schemeClr val="bg2">
                    <a:lumMod val="10000"/>
                  </a:schemeClr>
                </a:solidFill>
                <a:latin typeface="Gill Sans MT" panose="020B0502020104020203" pitchFamily="34" charset="0"/>
              </a:rPr>
              <a:t>Support supervision for District Health Team</a:t>
            </a:r>
          </a:p>
          <a:p>
            <a:pPr marL="971550" lvl="1" indent="-514350">
              <a:buFont typeface="+mj-lt"/>
              <a:buAutoNum type="arabicParenR"/>
            </a:pPr>
            <a:r>
              <a:rPr lang="en-US" sz="2400" dirty="0">
                <a:solidFill>
                  <a:schemeClr val="bg2">
                    <a:lumMod val="10000"/>
                  </a:schemeClr>
                </a:solidFill>
                <a:latin typeface="Gill Sans MT" panose="020B0502020104020203" pitchFamily="34" charset="0"/>
              </a:rPr>
              <a:t>Vaccines and supplies distribution</a:t>
            </a:r>
          </a:p>
          <a:p>
            <a:pPr marL="971550" lvl="1" indent="-514350">
              <a:buFont typeface="+mj-lt"/>
              <a:buAutoNum type="arabicParenR"/>
            </a:pPr>
            <a:r>
              <a:rPr lang="en-US" sz="2400" dirty="0">
                <a:solidFill>
                  <a:schemeClr val="bg2">
                    <a:lumMod val="10000"/>
                  </a:schemeClr>
                </a:solidFill>
                <a:latin typeface="Gill Sans MT" panose="020B0502020104020203" pitchFamily="34" charset="0"/>
              </a:rPr>
              <a:t>Integrated Child Health Days - April and October</a:t>
            </a:r>
          </a:p>
          <a:p>
            <a:pPr lvl="1">
              <a:buFont typeface="Arial" panose="020B0604020202020204" pitchFamily="34" charset="0"/>
              <a:buChar char="•"/>
            </a:pPr>
            <a:r>
              <a:rPr lang="en-US" sz="2400" dirty="0">
                <a:solidFill>
                  <a:schemeClr val="bg2">
                    <a:lumMod val="10000"/>
                  </a:schemeClr>
                </a:solidFill>
                <a:latin typeface="Gill Sans MT" panose="020B0502020104020203" pitchFamily="34" charset="0"/>
              </a:rPr>
              <a:t>Challenge: delayed accountabilities from LGs affects disbursement of these funds.</a:t>
            </a:r>
          </a:p>
        </p:txBody>
      </p:sp>
      <p:sp>
        <p:nvSpPr>
          <p:cNvPr id="8" name="Title 1">
            <a:extLst>
              <a:ext uri="{FF2B5EF4-FFF2-40B4-BE49-F238E27FC236}">
                <a16:creationId xmlns:a16="http://schemas.microsoft.com/office/drawing/2014/main" id="{0C182395-ABA8-E249-83D2-C99EAFC90407}"/>
              </a:ext>
            </a:extLst>
          </p:cNvPr>
          <p:cNvSpPr txBox="1">
            <a:spLocks/>
          </p:cNvSpPr>
          <p:nvPr/>
        </p:nvSpPr>
        <p:spPr>
          <a:xfrm>
            <a:off x="659301" y="1474969"/>
            <a:ext cx="2823919" cy="1868760"/>
          </a:xfrm>
          <a:prstGeom prst="rect">
            <a:avLst/>
          </a:prstGeom>
        </p:spPr>
        <p:txBody>
          <a:bodyPr vert="horz" lIns="91440" tIns="45720" rIns="91440" bIns="0" rtlCol="0" anchor="b">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500" b="0"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1960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92C0-6A15-6544-B58F-223F25FBB706}"/>
              </a:ext>
            </a:extLst>
          </p:cNvPr>
          <p:cNvSpPr>
            <a:spLocks noGrp="1"/>
          </p:cNvSpPr>
          <p:nvPr>
            <p:ph type="title"/>
          </p:nvPr>
        </p:nvSpPr>
        <p:spPr>
          <a:xfrm>
            <a:off x="659302" y="982272"/>
            <a:ext cx="3663990" cy="4560970"/>
          </a:xfrm>
        </p:spPr>
        <p:txBody>
          <a:bodyPr>
            <a:normAutofit/>
          </a:bodyPr>
          <a:lstStyle/>
          <a:p>
            <a:r>
              <a:rPr lang="en-US" sz="4000" b="1" dirty="0">
                <a:solidFill>
                  <a:schemeClr val="bg2">
                    <a:lumMod val="10000"/>
                  </a:schemeClr>
                </a:solidFill>
                <a:latin typeface="Gill Sans MT" panose="020B0502020104020203" pitchFamily="34" charset="0"/>
              </a:rPr>
              <a:t>Global Fund for TB/HIV/AIDS &amp; Malaria</a:t>
            </a:r>
            <a:r>
              <a:rPr lang="en-UG" sz="4000" dirty="0">
                <a:solidFill>
                  <a:srgbClr val="FFFFFF"/>
                </a:solidFill>
                <a:latin typeface="Gill Sans MT" panose="020B0502020104020203" pitchFamily="34" charset="0"/>
              </a:rPr>
              <a:t> </a:t>
            </a:r>
            <a:endParaRPr lang="en-UG" sz="4000" b="1" dirty="0">
              <a:solidFill>
                <a:srgbClr val="FFFFFF"/>
              </a:solidFill>
              <a:latin typeface="Gill Sans MT" panose="020B0502020104020203" pitchFamily="34" charset="0"/>
            </a:endParaRPr>
          </a:p>
        </p:txBody>
      </p:sp>
      <p:sp>
        <p:nvSpPr>
          <p:cNvPr id="7" name="Content Placeholder 6">
            <a:extLst>
              <a:ext uri="{FF2B5EF4-FFF2-40B4-BE49-F238E27FC236}">
                <a16:creationId xmlns:a16="http://schemas.microsoft.com/office/drawing/2014/main" id="{A3ECF679-8BD0-5142-8807-940C027908BA}"/>
              </a:ext>
            </a:extLst>
          </p:cNvPr>
          <p:cNvSpPr>
            <a:spLocks noGrp="1"/>
          </p:cNvSpPr>
          <p:nvPr>
            <p:ph idx="1"/>
          </p:nvPr>
        </p:nvSpPr>
        <p:spPr>
          <a:xfrm>
            <a:off x="4684889" y="982272"/>
            <a:ext cx="7159449" cy="5489966"/>
          </a:xfrm>
        </p:spPr>
        <p:txBody>
          <a:bodyPr anchor="ctr">
            <a:normAutofit fontScale="92500" lnSpcReduction="10000"/>
          </a:bodyPr>
          <a:lstStyle/>
          <a:p>
            <a:r>
              <a:rPr lang="en-US" sz="3200" dirty="0">
                <a:solidFill>
                  <a:schemeClr val="bg2">
                    <a:lumMod val="10000"/>
                  </a:schemeClr>
                </a:solidFill>
                <a:latin typeface="Gill Sans MT" panose="020B0502020104020203" pitchFamily="34" charset="0"/>
              </a:rPr>
              <a:t>For implementation of district-based activities including; </a:t>
            </a:r>
          </a:p>
          <a:p>
            <a:pPr lvl="1"/>
            <a:r>
              <a:rPr lang="en-US" sz="2800" dirty="0">
                <a:solidFill>
                  <a:schemeClr val="bg2">
                    <a:lumMod val="10000"/>
                  </a:schemeClr>
                </a:solidFill>
                <a:latin typeface="Gill Sans MT" panose="020B0502020104020203" pitchFamily="34" charset="0"/>
              </a:rPr>
              <a:t>Integrated management of malaria, </a:t>
            </a:r>
          </a:p>
          <a:p>
            <a:pPr lvl="1"/>
            <a:r>
              <a:rPr lang="en-US" sz="2800" dirty="0">
                <a:solidFill>
                  <a:schemeClr val="bg2">
                    <a:lumMod val="10000"/>
                  </a:schemeClr>
                </a:solidFill>
                <a:latin typeface="Gill Sans MT" panose="020B0502020104020203" pitchFamily="34" charset="0"/>
              </a:rPr>
              <a:t>Facility clinical audits, </a:t>
            </a:r>
          </a:p>
          <a:p>
            <a:pPr lvl="1"/>
            <a:r>
              <a:rPr lang="en-US" sz="2800" dirty="0">
                <a:solidFill>
                  <a:schemeClr val="bg2">
                    <a:lumMod val="10000"/>
                  </a:schemeClr>
                </a:solidFill>
                <a:latin typeface="Gill Sans MT" panose="020B0502020104020203" pitchFamily="34" charset="0"/>
              </a:rPr>
              <a:t>External Quality Assurance </a:t>
            </a:r>
          </a:p>
          <a:p>
            <a:pPr lvl="1"/>
            <a:r>
              <a:rPr lang="en-US" sz="2800" dirty="0">
                <a:solidFill>
                  <a:schemeClr val="bg2">
                    <a:lumMod val="10000"/>
                  </a:schemeClr>
                </a:solidFill>
                <a:latin typeface="Gill Sans MT" panose="020B0502020104020203" pitchFamily="34" charset="0"/>
              </a:rPr>
              <a:t>District malaria epidemic review and response coordination meetings </a:t>
            </a:r>
          </a:p>
          <a:p>
            <a:pPr lvl="1"/>
            <a:endParaRPr lang="en-US" sz="2800" dirty="0">
              <a:solidFill>
                <a:schemeClr val="bg2">
                  <a:lumMod val="10000"/>
                </a:schemeClr>
              </a:solidFill>
              <a:latin typeface="Gill Sans MT" panose="020B0502020104020203" pitchFamily="34" charset="0"/>
            </a:endParaRPr>
          </a:p>
          <a:p>
            <a:r>
              <a:rPr lang="en-US" sz="3200" dirty="0">
                <a:solidFill>
                  <a:schemeClr val="bg2">
                    <a:lumMod val="10000"/>
                  </a:schemeClr>
                </a:solidFill>
                <a:latin typeface="Gill Sans MT" panose="020B0502020104020203" pitchFamily="34" charset="0"/>
              </a:rPr>
              <a:t>Detailed implementation guidelines will be sent to LGs upon disbursement of funds by </a:t>
            </a:r>
            <a:r>
              <a:rPr lang="en-US" sz="3200" dirty="0" err="1">
                <a:solidFill>
                  <a:schemeClr val="bg2">
                    <a:lumMod val="10000"/>
                  </a:schemeClr>
                </a:solidFill>
                <a:latin typeface="Gill Sans MT" panose="020B0502020104020203" pitchFamily="34" charset="0"/>
              </a:rPr>
              <a:t>MoH</a:t>
            </a:r>
            <a:endParaRPr lang="en-US" sz="3200" dirty="0">
              <a:solidFill>
                <a:schemeClr val="bg2">
                  <a:lumMod val="10000"/>
                </a:schemeClr>
              </a:solidFill>
              <a:latin typeface="Gill Sans MT" panose="020B0502020104020203" pitchFamily="34" charset="0"/>
            </a:endParaRPr>
          </a:p>
        </p:txBody>
      </p:sp>
      <p:sp>
        <p:nvSpPr>
          <p:cNvPr id="8" name="Title 1">
            <a:extLst>
              <a:ext uri="{FF2B5EF4-FFF2-40B4-BE49-F238E27FC236}">
                <a16:creationId xmlns:a16="http://schemas.microsoft.com/office/drawing/2014/main" id="{0C182395-ABA8-E249-83D2-C99EAFC90407}"/>
              </a:ext>
            </a:extLst>
          </p:cNvPr>
          <p:cNvSpPr txBox="1">
            <a:spLocks/>
          </p:cNvSpPr>
          <p:nvPr/>
        </p:nvSpPr>
        <p:spPr>
          <a:xfrm>
            <a:off x="659301" y="1474969"/>
            <a:ext cx="2823919" cy="1868760"/>
          </a:xfrm>
          <a:prstGeom prst="rect">
            <a:avLst/>
          </a:prstGeom>
        </p:spPr>
        <p:txBody>
          <a:bodyPr vert="horz" lIns="91440" tIns="45720" rIns="91440" bIns="0" rtlCol="0" anchor="b">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500" b="0"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25186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92C0-6A15-6544-B58F-223F25FBB706}"/>
              </a:ext>
            </a:extLst>
          </p:cNvPr>
          <p:cNvSpPr>
            <a:spLocks noGrp="1"/>
          </p:cNvSpPr>
          <p:nvPr>
            <p:ph type="title"/>
          </p:nvPr>
        </p:nvSpPr>
        <p:spPr>
          <a:xfrm>
            <a:off x="152400" y="1063244"/>
            <a:ext cx="3388419" cy="4560970"/>
          </a:xfrm>
        </p:spPr>
        <p:txBody>
          <a:bodyPr>
            <a:normAutofit/>
          </a:bodyPr>
          <a:lstStyle/>
          <a:p>
            <a:r>
              <a:rPr lang="en-US" sz="4000" dirty="0">
                <a:solidFill>
                  <a:schemeClr val="bg2">
                    <a:lumMod val="10000"/>
                  </a:schemeClr>
                </a:solidFill>
              </a:rPr>
              <a:t>Essential Medicines and Health Supplies</a:t>
            </a:r>
            <a:endParaRPr lang="en-UG" sz="4000" dirty="0">
              <a:solidFill>
                <a:schemeClr val="bg2">
                  <a:lumMod val="10000"/>
                </a:schemeClr>
              </a:solidFill>
            </a:endParaRPr>
          </a:p>
        </p:txBody>
      </p:sp>
      <p:sp>
        <p:nvSpPr>
          <p:cNvPr id="7" name="Content Placeholder 6">
            <a:extLst>
              <a:ext uri="{FF2B5EF4-FFF2-40B4-BE49-F238E27FC236}">
                <a16:creationId xmlns:a16="http://schemas.microsoft.com/office/drawing/2014/main" id="{A3ECF679-8BD0-5142-8807-940C027908BA}"/>
              </a:ext>
            </a:extLst>
          </p:cNvPr>
          <p:cNvSpPr>
            <a:spLocks noGrp="1"/>
          </p:cNvSpPr>
          <p:nvPr>
            <p:ph idx="1"/>
          </p:nvPr>
        </p:nvSpPr>
        <p:spPr>
          <a:xfrm>
            <a:off x="3860800" y="635000"/>
            <a:ext cx="7569200" cy="5825648"/>
          </a:xfrm>
        </p:spPr>
        <p:txBody>
          <a:bodyPr anchor="ctr">
            <a:noAutofit/>
          </a:bodyPr>
          <a:lstStyle/>
          <a:p>
            <a:pPr lvl="0"/>
            <a:r>
              <a:rPr lang="en-US" cap="none" dirty="0">
                <a:solidFill>
                  <a:schemeClr val="bg2">
                    <a:lumMod val="10000"/>
                  </a:schemeClr>
                </a:solidFill>
              </a:rPr>
              <a:t>For each Public Hospital and LLHF, in addition to the funding appropriated under the LG NWR grant, an Essential Medicines and Health Supplies (EMHS) budget allocation will be appropriated under National Medical Stores for FY 2025/26. </a:t>
            </a:r>
          </a:p>
          <a:p>
            <a:pPr lvl="0"/>
            <a:endParaRPr lang="en-US" cap="none" dirty="0">
              <a:solidFill>
                <a:schemeClr val="bg2">
                  <a:lumMod val="10000"/>
                </a:schemeClr>
              </a:solidFill>
            </a:endParaRPr>
          </a:p>
          <a:p>
            <a:pPr lvl="0"/>
            <a:r>
              <a:rPr lang="en-US" dirty="0">
                <a:solidFill>
                  <a:schemeClr val="bg2">
                    <a:lumMod val="10000"/>
                  </a:schemeClr>
                </a:solidFill>
              </a:rPr>
              <a:t>For each PNFP health facility,  funding  under the PNFP </a:t>
            </a:r>
            <a:r>
              <a:rPr lang="en-US" cap="none" dirty="0">
                <a:solidFill>
                  <a:schemeClr val="bg2">
                    <a:lumMod val="10000"/>
                  </a:schemeClr>
                </a:solidFill>
              </a:rPr>
              <a:t>Credit Line for EMHS will be transferred from MoH to Joint Medical Stores for FY 2025/26</a:t>
            </a:r>
            <a:endParaRPr lang="en-US" i="1" cap="none" dirty="0">
              <a:solidFill>
                <a:schemeClr val="bg2">
                  <a:lumMod val="10000"/>
                </a:schemeClr>
              </a:solidFill>
            </a:endParaRPr>
          </a:p>
          <a:p>
            <a:pPr lvl="0"/>
            <a:endParaRPr lang="en-UG" cap="none" dirty="0">
              <a:solidFill>
                <a:schemeClr val="bg2">
                  <a:lumMod val="10000"/>
                </a:schemeClr>
              </a:solidFill>
            </a:endParaRPr>
          </a:p>
          <a:p>
            <a:pPr lvl="0"/>
            <a:r>
              <a:rPr lang="en-US" cap="none" dirty="0">
                <a:solidFill>
                  <a:schemeClr val="bg2">
                    <a:lumMod val="10000"/>
                  </a:schemeClr>
                </a:solidFill>
              </a:rPr>
              <a:t>LGs and PNFP health facilities will be required to make annual procurement plans for the EMHS in line with the guidelines and schedules from NMS and JMS respectively.</a:t>
            </a:r>
          </a:p>
        </p:txBody>
      </p:sp>
      <p:sp>
        <p:nvSpPr>
          <p:cNvPr id="8" name="Title 1">
            <a:extLst>
              <a:ext uri="{FF2B5EF4-FFF2-40B4-BE49-F238E27FC236}">
                <a16:creationId xmlns:a16="http://schemas.microsoft.com/office/drawing/2014/main" id="{0C182395-ABA8-E249-83D2-C99EAFC90407}"/>
              </a:ext>
            </a:extLst>
          </p:cNvPr>
          <p:cNvSpPr txBox="1">
            <a:spLocks/>
          </p:cNvSpPr>
          <p:nvPr/>
        </p:nvSpPr>
        <p:spPr>
          <a:xfrm>
            <a:off x="659301" y="1474969"/>
            <a:ext cx="2823919" cy="1868760"/>
          </a:xfrm>
          <a:prstGeom prst="rect">
            <a:avLst/>
          </a:prstGeom>
        </p:spPr>
        <p:txBody>
          <a:bodyPr vert="horz" lIns="91440" tIns="45720" rIns="91440" bIns="0" rtlCol="0" anchor="b">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spcAft>
                <a:spcPts val="600"/>
              </a:spcAft>
            </a:pPr>
            <a:endParaRPr lang="en-US" sz="2500" dirty="0"/>
          </a:p>
        </p:txBody>
      </p:sp>
    </p:spTree>
    <p:extLst>
      <p:ext uri="{BB962C8B-B14F-4D97-AF65-F5344CB8AC3E}">
        <p14:creationId xmlns:p14="http://schemas.microsoft.com/office/powerpoint/2010/main" val="231458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2800" y="464234"/>
            <a:ext cx="10782369" cy="984738"/>
          </a:xfrm>
        </p:spPr>
        <p:txBody>
          <a:bodyPr vert="horz" lIns="91440" tIns="45720" rIns="91440" bIns="45720" rtlCol="0" anchor="b">
            <a:normAutofit/>
          </a:bodyPr>
          <a:lstStyle/>
          <a:p>
            <a:pPr lvl="1" algn="l" rtl="0">
              <a:lnSpc>
                <a:spcPct val="90000"/>
              </a:lnSpc>
              <a:spcBef>
                <a:spcPct val="0"/>
              </a:spcBef>
            </a:pPr>
            <a:r>
              <a:rPr lang="en-US" sz="3600" b="1" kern="1200" dirty="0">
                <a:solidFill>
                  <a:schemeClr val="bg2">
                    <a:lumMod val="10000"/>
                  </a:schemeClr>
                </a:solidFill>
                <a:latin typeface="+mj-lt"/>
                <a:ea typeface="+mj-ea"/>
                <a:cs typeface="+mj-cs"/>
              </a:rPr>
              <a:t>Cross cutting issues</a:t>
            </a:r>
          </a:p>
        </p:txBody>
      </p:sp>
      <p:graphicFrame>
        <p:nvGraphicFramePr>
          <p:cNvPr id="5" name="Table 4"/>
          <p:cNvGraphicFramePr>
            <a:graphicFrameLocks noGrp="1"/>
          </p:cNvGraphicFramePr>
          <p:nvPr>
            <p:extLst>
              <p:ext uri="{D42A27DB-BD31-4B8C-83A1-F6EECF244321}">
                <p14:modId xmlns:p14="http://schemas.microsoft.com/office/powerpoint/2010/main" val="3372035069"/>
              </p:ext>
            </p:extLst>
          </p:nvPr>
        </p:nvGraphicFramePr>
        <p:xfrm>
          <a:off x="453396" y="1448972"/>
          <a:ext cx="11081347" cy="5307423"/>
        </p:xfrm>
        <a:graphic>
          <a:graphicData uri="http://schemas.openxmlformats.org/drawingml/2006/table">
            <a:tbl>
              <a:tblPr firstRow="1" bandRow="1">
                <a:tableStyleId>{5C22544A-7EE6-4342-B048-85BDC9FD1C3A}</a:tableStyleId>
              </a:tblPr>
              <a:tblGrid>
                <a:gridCol w="2877315">
                  <a:extLst>
                    <a:ext uri="{9D8B030D-6E8A-4147-A177-3AD203B41FA5}">
                      <a16:colId xmlns:a16="http://schemas.microsoft.com/office/drawing/2014/main" val="100707850"/>
                    </a:ext>
                  </a:extLst>
                </a:gridCol>
                <a:gridCol w="8204032">
                  <a:extLst>
                    <a:ext uri="{9D8B030D-6E8A-4147-A177-3AD203B41FA5}">
                      <a16:colId xmlns:a16="http://schemas.microsoft.com/office/drawing/2014/main" val="2332230377"/>
                    </a:ext>
                  </a:extLst>
                </a:gridCol>
              </a:tblGrid>
              <a:tr h="891525">
                <a:tc>
                  <a:txBody>
                    <a:bodyPr/>
                    <a:lstStyle/>
                    <a:p>
                      <a:r>
                        <a:rPr lang="en-US" sz="2800" dirty="0"/>
                        <a:t>Issue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Recommendation</a:t>
                      </a:r>
                      <a:r>
                        <a:rPr lang="en-US" sz="2800" baseline="0" dirty="0"/>
                        <a:t> </a:t>
                      </a:r>
                      <a:endParaRPr lang="en-US" sz="2800" dirty="0"/>
                    </a:p>
                  </a:txBody>
                  <a:tcPr/>
                </a:tc>
                <a:extLst>
                  <a:ext uri="{0D108BD9-81ED-4DB2-BD59-A6C34878D82A}">
                    <a16:rowId xmlns:a16="http://schemas.microsoft.com/office/drawing/2014/main" val="2524724796"/>
                  </a:ext>
                </a:extLst>
              </a:tr>
              <a:tr h="2495942">
                <a:tc>
                  <a:txBody>
                    <a:bodyPr/>
                    <a:lstStyle/>
                    <a:p>
                      <a:r>
                        <a:rPr lang="en-US" sz="2800" b="1" dirty="0">
                          <a:solidFill>
                            <a:schemeClr val="bg2">
                              <a:lumMod val="10000"/>
                            </a:schemeClr>
                          </a:solidFill>
                          <a:latin typeface="Gill Sans MT" panose="020B0502020104020203" pitchFamily="34" charset="0"/>
                        </a:rPr>
                        <a:t>Grievance redress mechanism</a:t>
                      </a:r>
                      <a:endParaRPr lang="en-US" sz="2800" dirty="0"/>
                    </a:p>
                  </a:txBody>
                  <a:tcPr/>
                </a:tc>
                <a:tc>
                  <a:txBody>
                    <a:bodyPr/>
                    <a:lstStyle/>
                    <a:p>
                      <a:pPr lvl="0"/>
                      <a:r>
                        <a:rPr lang="en-US" sz="2800" dirty="0">
                          <a:solidFill>
                            <a:schemeClr val="bg2">
                              <a:lumMod val="10000"/>
                            </a:schemeClr>
                          </a:solidFill>
                          <a:latin typeface="Garamond" panose="02020404030301010803" pitchFamily="18" charset="0"/>
                        </a:rPr>
                        <a:t>All health service delivery facilities should have a Grievance Redress mechanism to provide affected people with avenues for making a complaint or resolving any dispute that may arise during implementation of health facility activities.</a:t>
                      </a:r>
                    </a:p>
                  </a:txBody>
                  <a:tcPr/>
                </a:tc>
                <a:extLst>
                  <a:ext uri="{0D108BD9-81ED-4DB2-BD59-A6C34878D82A}">
                    <a16:rowId xmlns:a16="http://schemas.microsoft.com/office/drawing/2014/main" val="964806196"/>
                  </a:ext>
                </a:extLst>
              </a:tr>
              <a:tr h="1919956">
                <a:tc>
                  <a:txBody>
                    <a:bodyPr/>
                    <a:lstStyle/>
                    <a:p>
                      <a:pPr marL="0" algn="l" defTabSz="457200" rtl="0" eaLnBrk="1" latinLnBrk="0" hangingPunct="1"/>
                      <a:r>
                        <a:rPr lang="en-US" sz="2800" b="1" kern="1200" dirty="0">
                          <a:solidFill>
                            <a:schemeClr val="bg2">
                              <a:lumMod val="10000"/>
                            </a:schemeClr>
                          </a:solidFill>
                          <a:latin typeface="Gill Sans MT" panose="020B0502020104020203" pitchFamily="34" charset="0"/>
                          <a:ea typeface="+mn-ea"/>
                          <a:cs typeface="+mn-cs"/>
                        </a:rPr>
                        <a:t>Environment and social safeguards </a:t>
                      </a:r>
                    </a:p>
                  </a:txBody>
                  <a:tcPr/>
                </a:tc>
                <a:tc>
                  <a:txBody>
                    <a:bodyPr/>
                    <a:lstStyle/>
                    <a:p>
                      <a:r>
                        <a:rPr lang="en-US" sz="2800" baseline="0" dirty="0"/>
                        <a:t>E&amp;S should be included in the Health infrastructural projects using the basic E &amp;S checklist </a:t>
                      </a:r>
                    </a:p>
                    <a:p>
                      <a:endParaRPr lang="en-US" sz="2800" dirty="0"/>
                    </a:p>
                  </a:txBody>
                  <a:tcPr/>
                </a:tc>
                <a:extLst>
                  <a:ext uri="{0D108BD9-81ED-4DB2-BD59-A6C34878D82A}">
                    <a16:rowId xmlns:a16="http://schemas.microsoft.com/office/drawing/2014/main" val="3637656249"/>
                  </a:ext>
                </a:extLst>
              </a:tr>
            </a:tbl>
          </a:graphicData>
        </a:graphic>
      </p:graphicFrame>
    </p:spTree>
    <p:extLst>
      <p:ext uri="{BB962C8B-B14F-4D97-AF65-F5344CB8AC3E}">
        <p14:creationId xmlns:p14="http://schemas.microsoft.com/office/powerpoint/2010/main" val="44942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C167-7E96-664E-F6E0-C4D5C8DEE75E}"/>
              </a:ext>
            </a:extLst>
          </p:cNvPr>
          <p:cNvSpPr>
            <a:spLocks noGrp="1"/>
          </p:cNvSpPr>
          <p:nvPr>
            <p:ph type="title"/>
          </p:nvPr>
        </p:nvSpPr>
        <p:spPr>
          <a:xfrm>
            <a:off x="1295402" y="982133"/>
            <a:ext cx="9601196" cy="1040632"/>
          </a:xfrm>
        </p:spPr>
        <p:txBody>
          <a:bodyPr>
            <a:noAutofit/>
          </a:bodyPr>
          <a:lstStyle/>
          <a:p>
            <a:r>
              <a:rPr lang="en-US" sz="3600" dirty="0"/>
              <a:t>Strategic Focus: </a:t>
            </a:r>
            <a:r>
              <a:rPr lang="en-US" sz="3600" b="1" dirty="0"/>
              <a:t>Functionalize UGIFT Health facilities </a:t>
            </a:r>
          </a:p>
        </p:txBody>
      </p:sp>
      <p:sp>
        <p:nvSpPr>
          <p:cNvPr id="3" name="Content Placeholder 2">
            <a:extLst>
              <a:ext uri="{FF2B5EF4-FFF2-40B4-BE49-F238E27FC236}">
                <a16:creationId xmlns:a16="http://schemas.microsoft.com/office/drawing/2014/main" id="{315BEE84-E1B0-EC20-C426-7B0F595D1467}"/>
              </a:ext>
            </a:extLst>
          </p:cNvPr>
          <p:cNvSpPr>
            <a:spLocks noGrp="1"/>
          </p:cNvSpPr>
          <p:nvPr>
            <p:ph idx="1"/>
          </p:nvPr>
        </p:nvSpPr>
        <p:spPr>
          <a:xfrm>
            <a:off x="1295401" y="2272145"/>
            <a:ext cx="9601196" cy="3888510"/>
          </a:xfrm>
        </p:spPr>
        <p:txBody>
          <a:bodyPr>
            <a:normAutofit fontScale="92500" lnSpcReduction="20000"/>
          </a:bodyPr>
          <a:lstStyle/>
          <a:p>
            <a:r>
              <a:rPr lang="en-US" b="1" dirty="0"/>
              <a:t>30.9bn</a:t>
            </a:r>
            <a:r>
              <a:rPr lang="en-US" dirty="0"/>
              <a:t> provided in FY 2024/25 to recruit staff  for upgraded health facilities and </a:t>
            </a:r>
            <a:r>
              <a:rPr lang="en-US" b="1" dirty="0"/>
              <a:t>5.9Bn</a:t>
            </a:r>
            <a:r>
              <a:rPr lang="en-US" dirty="0"/>
              <a:t> to recruit staff  for 20 transitioned health facilities in refugee hosting districts. (List of facilities communicated as part of the final IPFs)</a:t>
            </a:r>
          </a:p>
          <a:p>
            <a:r>
              <a:rPr lang="en-US" b="1" dirty="0"/>
              <a:t>35.5bn</a:t>
            </a:r>
            <a:r>
              <a:rPr lang="en-US" dirty="0"/>
              <a:t> provided in FY 2024/25 for PHC non Wage (including Result Based Financing and transitioned facilities) for  upgraded and existing health facilities  in FY 2024/25. </a:t>
            </a:r>
          </a:p>
          <a:p>
            <a:r>
              <a:rPr lang="en-US" b="1" dirty="0"/>
              <a:t>33.5Bn</a:t>
            </a:r>
            <a:r>
              <a:rPr lang="en-US" dirty="0"/>
              <a:t> provided in FY 2024/25 to NMS for essential medicines and health supplies to new and existing health facilities. </a:t>
            </a:r>
          </a:p>
          <a:p>
            <a:r>
              <a:rPr lang="en-US" dirty="0"/>
              <a:t>Additional </a:t>
            </a:r>
            <a:r>
              <a:rPr lang="en-US" b="1" dirty="0"/>
              <a:t>5.5bn</a:t>
            </a:r>
            <a:r>
              <a:rPr lang="en-US" dirty="0"/>
              <a:t> provided in FY 2024/25 to JMS for EMHS to PNFPs</a:t>
            </a:r>
          </a:p>
          <a:p>
            <a:r>
              <a:rPr lang="en-US" dirty="0"/>
              <a:t>All functional health facilities providing services to the communities report on the DHIS 2</a:t>
            </a:r>
          </a:p>
          <a:p>
            <a:endParaRPr lang="en-US" dirty="0"/>
          </a:p>
        </p:txBody>
      </p:sp>
    </p:spTree>
    <p:extLst>
      <p:ext uri="{BB962C8B-B14F-4D97-AF65-F5344CB8AC3E}">
        <p14:creationId xmlns:p14="http://schemas.microsoft.com/office/powerpoint/2010/main" val="400745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D8CC-6954-10A2-9928-C8719ED519D0}"/>
              </a:ext>
            </a:extLst>
          </p:cNvPr>
          <p:cNvSpPr>
            <a:spLocks noGrp="1"/>
          </p:cNvSpPr>
          <p:nvPr>
            <p:ph type="title"/>
          </p:nvPr>
        </p:nvSpPr>
        <p:spPr/>
        <p:txBody>
          <a:bodyPr>
            <a:normAutofit fontScale="90000"/>
          </a:bodyPr>
          <a:lstStyle/>
          <a:p>
            <a:r>
              <a:rPr lang="en-US" dirty="0"/>
              <a:t>Key Issues: Operationalize the health facilities </a:t>
            </a:r>
          </a:p>
        </p:txBody>
      </p:sp>
      <p:sp>
        <p:nvSpPr>
          <p:cNvPr id="3" name="Content Placeholder 2">
            <a:extLst>
              <a:ext uri="{FF2B5EF4-FFF2-40B4-BE49-F238E27FC236}">
                <a16:creationId xmlns:a16="http://schemas.microsoft.com/office/drawing/2014/main" id="{546B8CF8-4750-7DC7-1F19-446CA6A64B72}"/>
              </a:ext>
            </a:extLst>
          </p:cNvPr>
          <p:cNvSpPr>
            <a:spLocks noGrp="1"/>
          </p:cNvSpPr>
          <p:nvPr>
            <p:ph idx="1"/>
          </p:nvPr>
        </p:nvSpPr>
        <p:spPr/>
        <p:txBody>
          <a:bodyPr>
            <a:normAutofit fontScale="70000" lnSpcReduction="20000"/>
          </a:bodyPr>
          <a:lstStyle/>
          <a:p>
            <a:r>
              <a:rPr lang="en-US" dirty="0"/>
              <a:t>Fast Track recruitment and deployment of staff as per the provided IPFs</a:t>
            </a:r>
          </a:p>
          <a:p>
            <a:pPr lvl="1"/>
            <a:r>
              <a:rPr lang="en-US" sz="2800" dirty="0"/>
              <a:t>Districts with additional wage provisions urged to seek clearance from the MOPS to commence recruitments </a:t>
            </a:r>
          </a:p>
          <a:p>
            <a:pPr lvl="1"/>
            <a:r>
              <a:rPr lang="en-US" sz="2800" dirty="0"/>
              <a:t>Establish  Leadership management structures, committees</a:t>
            </a:r>
          </a:p>
          <a:p>
            <a:pPr lvl="1"/>
            <a:r>
              <a:rPr lang="en-US" sz="2800" dirty="0"/>
              <a:t> Deploy and supervise staff ( Duty attendance)</a:t>
            </a:r>
            <a:endParaRPr lang="en-US" dirty="0"/>
          </a:p>
          <a:p>
            <a:r>
              <a:rPr lang="en-US" dirty="0"/>
              <a:t>Strengthen Technical support supervision to the health facilities </a:t>
            </a:r>
          </a:p>
          <a:p>
            <a:pPr lvl="1"/>
            <a:r>
              <a:rPr lang="en-US" sz="2800" dirty="0"/>
              <a:t> IPC</a:t>
            </a:r>
          </a:p>
          <a:p>
            <a:pPr lvl="1"/>
            <a:r>
              <a:rPr lang="en-US" sz="2800" dirty="0"/>
              <a:t> CME</a:t>
            </a:r>
          </a:p>
          <a:p>
            <a:pPr lvl="1"/>
            <a:r>
              <a:rPr lang="en-US" sz="2800" dirty="0"/>
              <a:t> Data management</a:t>
            </a:r>
            <a:endParaRPr lang="en-US" dirty="0"/>
          </a:p>
        </p:txBody>
      </p:sp>
    </p:spTree>
    <p:extLst>
      <p:ext uri="{BB962C8B-B14F-4D97-AF65-F5344CB8AC3E}">
        <p14:creationId xmlns:p14="http://schemas.microsoft.com/office/powerpoint/2010/main" val="94053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2ED7-1DFE-3009-6EA0-323A9271EA81}"/>
              </a:ext>
            </a:extLst>
          </p:cNvPr>
          <p:cNvSpPr>
            <a:spLocks noGrp="1"/>
          </p:cNvSpPr>
          <p:nvPr>
            <p:ph type="title"/>
          </p:nvPr>
        </p:nvSpPr>
        <p:spPr>
          <a:xfrm>
            <a:off x="286328" y="982272"/>
            <a:ext cx="4036964" cy="4560970"/>
          </a:xfrm>
        </p:spPr>
        <p:txBody>
          <a:bodyPr>
            <a:normAutofit/>
          </a:bodyPr>
          <a:lstStyle/>
          <a:p>
            <a:r>
              <a:rPr lang="en-US" sz="4000" dirty="0">
                <a:solidFill>
                  <a:schemeClr val="bg2">
                    <a:lumMod val="10000"/>
                  </a:schemeClr>
                </a:solidFill>
              </a:rPr>
              <a:t>PRESENTATION</a:t>
            </a:r>
            <a:r>
              <a:rPr lang="en-US" sz="4000" dirty="0">
                <a:solidFill>
                  <a:srgbClr val="FFFFFF"/>
                </a:solidFill>
              </a:rPr>
              <a:t> </a:t>
            </a:r>
            <a:r>
              <a:rPr lang="en-US" sz="4000" dirty="0">
                <a:solidFill>
                  <a:schemeClr val="bg2">
                    <a:lumMod val="10000"/>
                  </a:schemeClr>
                </a:solidFill>
              </a:rPr>
              <a:t>OUTLINE</a:t>
            </a:r>
          </a:p>
        </p:txBody>
      </p:sp>
      <p:sp>
        <p:nvSpPr>
          <p:cNvPr id="3" name="Content Placeholder 2">
            <a:extLst>
              <a:ext uri="{FF2B5EF4-FFF2-40B4-BE49-F238E27FC236}">
                <a16:creationId xmlns:a16="http://schemas.microsoft.com/office/drawing/2014/main" id="{1041EBBF-7C03-A42D-1B01-838894EA56C9}"/>
              </a:ext>
            </a:extLst>
          </p:cNvPr>
          <p:cNvSpPr>
            <a:spLocks noGrp="1"/>
          </p:cNvSpPr>
          <p:nvPr>
            <p:ph idx="1"/>
          </p:nvPr>
        </p:nvSpPr>
        <p:spPr>
          <a:xfrm>
            <a:off x="4712677" y="362606"/>
            <a:ext cx="7192995" cy="6296611"/>
          </a:xfrm>
        </p:spPr>
        <p:txBody>
          <a:bodyPr anchor="ctr">
            <a:noAutofit/>
          </a:bodyPr>
          <a:lstStyle/>
          <a:p>
            <a:pPr>
              <a:buFont typeface="Wingdings" panose="05000000000000000000" pitchFamily="2" charset="2"/>
              <a:buChar char="Ø"/>
            </a:pPr>
            <a:r>
              <a:rPr lang="en-US" dirty="0">
                <a:solidFill>
                  <a:schemeClr val="bg2">
                    <a:lumMod val="10000"/>
                  </a:schemeClr>
                </a:solidFill>
                <a:latin typeface="Gill Sans MT" panose="020B0502020104020203" pitchFamily="34" charset="0"/>
              </a:rPr>
              <a:t>Purpose of the Guidelines</a:t>
            </a:r>
          </a:p>
          <a:p>
            <a:pPr marL="0" indent="0">
              <a:buNone/>
            </a:pPr>
            <a:endParaRPr lang="en-US" dirty="0">
              <a:solidFill>
                <a:schemeClr val="bg2">
                  <a:lumMod val="10000"/>
                </a:schemeClr>
              </a:solidFill>
              <a:latin typeface="Gill Sans MT" panose="020B0502020104020203" pitchFamily="34" charset="0"/>
            </a:endParaRPr>
          </a:p>
          <a:p>
            <a:pPr>
              <a:buFont typeface="Wingdings" panose="05000000000000000000" pitchFamily="2" charset="2"/>
              <a:buChar char="Ø"/>
            </a:pPr>
            <a:r>
              <a:rPr lang="en-US" dirty="0">
                <a:solidFill>
                  <a:schemeClr val="bg2">
                    <a:lumMod val="10000"/>
                  </a:schemeClr>
                </a:solidFill>
                <a:latin typeface="Gill Sans MT" panose="020B0502020104020203" pitchFamily="34" charset="0"/>
              </a:rPr>
              <a:t>Health Sub Programme Grants to Local Governments </a:t>
            </a:r>
          </a:p>
          <a:p>
            <a:pPr>
              <a:buFont typeface="Wingdings" panose="05000000000000000000" pitchFamily="2" charset="2"/>
              <a:buChar char="Ø"/>
            </a:pPr>
            <a:endParaRPr lang="en-US" dirty="0">
              <a:solidFill>
                <a:schemeClr val="bg2">
                  <a:lumMod val="10000"/>
                </a:schemeClr>
              </a:solidFill>
              <a:latin typeface="Gill Sans MT" panose="020B0502020104020203" pitchFamily="34" charset="0"/>
            </a:endParaRPr>
          </a:p>
          <a:p>
            <a:pPr>
              <a:buFont typeface="Wingdings" panose="05000000000000000000" pitchFamily="2" charset="2"/>
              <a:buChar char="Ø"/>
            </a:pPr>
            <a:r>
              <a:rPr lang="en-US" dirty="0">
                <a:solidFill>
                  <a:schemeClr val="bg2">
                    <a:lumMod val="10000"/>
                  </a:schemeClr>
                </a:solidFill>
                <a:latin typeface="Gill Sans MT" panose="020B0502020104020203" pitchFamily="34" charset="0"/>
              </a:rPr>
              <a:t>PHC Grant allocation in the medium term</a:t>
            </a:r>
          </a:p>
          <a:p>
            <a:pPr>
              <a:buFont typeface="Wingdings" panose="05000000000000000000" pitchFamily="2" charset="2"/>
              <a:buChar char="Ø"/>
            </a:pPr>
            <a:endParaRPr lang="en-US" dirty="0">
              <a:solidFill>
                <a:schemeClr val="bg2">
                  <a:lumMod val="10000"/>
                </a:schemeClr>
              </a:solidFill>
              <a:latin typeface="Gill Sans MT" panose="020B0502020104020203" pitchFamily="34" charset="0"/>
            </a:endParaRPr>
          </a:p>
          <a:p>
            <a:pPr>
              <a:buFont typeface="Wingdings" panose="05000000000000000000" pitchFamily="2" charset="2"/>
              <a:buChar char="Ø"/>
            </a:pPr>
            <a:r>
              <a:rPr lang="en-US" dirty="0">
                <a:solidFill>
                  <a:schemeClr val="bg2">
                    <a:lumMod val="10000"/>
                  </a:schemeClr>
                </a:solidFill>
                <a:latin typeface="Gill Sans MT" panose="020B0502020104020203" pitchFamily="34" charset="0"/>
              </a:rPr>
              <a:t>Procedure for generation of IPFS to LGs</a:t>
            </a:r>
          </a:p>
          <a:p>
            <a:pPr>
              <a:buFont typeface="Wingdings" panose="05000000000000000000" pitchFamily="2" charset="2"/>
              <a:buChar char="Ø"/>
            </a:pPr>
            <a:endParaRPr lang="en-US" dirty="0">
              <a:solidFill>
                <a:schemeClr val="bg2">
                  <a:lumMod val="10000"/>
                </a:schemeClr>
              </a:solidFill>
              <a:latin typeface="Gill Sans MT" panose="020B0502020104020203" pitchFamily="34" charset="0"/>
            </a:endParaRPr>
          </a:p>
          <a:p>
            <a:pPr>
              <a:buFont typeface="Wingdings" panose="05000000000000000000" pitchFamily="2" charset="2"/>
              <a:buChar char="Ø"/>
            </a:pPr>
            <a:r>
              <a:rPr lang="en-US" dirty="0">
                <a:solidFill>
                  <a:schemeClr val="bg2">
                    <a:lumMod val="10000"/>
                  </a:schemeClr>
                </a:solidFill>
                <a:latin typeface="Gill Sans MT" panose="020B0502020104020203" pitchFamily="34" charset="0"/>
              </a:rPr>
              <a:t>Utilization of the different grants &amp; Subventions</a:t>
            </a:r>
          </a:p>
          <a:p>
            <a:pPr>
              <a:buFont typeface="Wingdings" panose="05000000000000000000" pitchFamily="2" charset="2"/>
              <a:buChar char="Ø"/>
            </a:pPr>
            <a:endParaRPr lang="en-US" dirty="0">
              <a:solidFill>
                <a:schemeClr val="bg2">
                  <a:lumMod val="10000"/>
                </a:schemeClr>
              </a:solidFill>
              <a:latin typeface="Gill Sans MT" panose="020B0502020104020203" pitchFamily="34" charset="0"/>
            </a:endParaRPr>
          </a:p>
        </p:txBody>
      </p:sp>
    </p:spTree>
    <p:extLst>
      <p:ext uri="{BB962C8B-B14F-4D97-AF65-F5344CB8AC3E}">
        <p14:creationId xmlns:p14="http://schemas.microsoft.com/office/powerpoint/2010/main" val="58324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25369"/>
            <a:ext cx="4368602" cy="1956841"/>
          </a:xfrm>
        </p:spPr>
        <p:txBody>
          <a:bodyPr anchor="b">
            <a:normAutofit/>
          </a:bodyPr>
          <a:lstStyle/>
          <a:p>
            <a:pPr lvl="1">
              <a:lnSpc>
                <a:spcPct val="90000"/>
              </a:lnSpc>
            </a:pPr>
            <a:r>
              <a:rPr lang="en-GB" sz="2600" b="1" dirty="0">
                <a:latin typeface="+mj-lt"/>
              </a:rPr>
              <a:t> THANK YOU</a:t>
            </a:r>
            <a:br>
              <a:rPr lang="en-GB" sz="2600" b="1" dirty="0">
                <a:latin typeface="+mj-lt"/>
              </a:rPr>
            </a:br>
            <a:br>
              <a:rPr lang="en-GB" sz="2600" b="1" dirty="0">
                <a:latin typeface="+mj-lt"/>
              </a:rPr>
            </a:br>
            <a:r>
              <a:rPr lang="en-US" sz="2600" b="1" i="1" dirty="0">
                <a:latin typeface="Bookman Old Style" panose="02050604050505020204" pitchFamily="18" charset="0"/>
              </a:rPr>
              <a:t>HEALTH  IS  WEALTH</a:t>
            </a:r>
            <a:br>
              <a:rPr lang="en-US" sz="2600" b="1" i="1" dirty="0">
                <a:latin typeface="Bookman Old Style" panose="02050604050505020204" pitchFamily="18" charset="0"/>
              </a:rPr>
            </a:br>
            <a:endParaRPr lang="en-US" sz="2600" b="1" dirty="0">
              <a:latin typeface="+mj-lt"/>
            </a:endParaRPr>
          </a:p>
        </p:txBody>
      </p:sp>
      <p:sp>
        <p:nvSpPr>
          <p:cNvPr id="3" name="Content Placeholder 2"/>
          <p:cNvSpPr>
            <a:spLocks noGrp="1"/>
          </p:cNvSpPr>
          <p:nvPr>
            <p:ph idx="1"/>
          </p:nvPr>
        </p:nvSpPr>
        <p:spPr>
          <a:xfrm>
            <a:off x="640080" y="2872899"/>
            <a:ext cx="4243589" cy="3320668"/>
          </a:xfrm>
        </p:spPr>
        <p:txBody>
          <a:bodyPr>
            <a:normAutofit/>
          </a:bodyPr>
          <a:lstStyle/>
          <a:p>
            <a:endParaRPr lang="en-GB" sz="2200"/>
          </a:p>
          <a:p>
            <a:endParaRPr lang="en-GB" sz="2200"/>
          </a:p>
          <a:p>
            <a:endParaRPr lang="en-GB" sz="2200"/>
          </a:p>
          <a:p>
            <a:endParaRPr lang="en-US" sz="2200"/>
          </a:p>
        </p:txBody>
      </p:sp>
      <p:pic>
        <p:nvPicPr>
          <p:cNvPr id="5" name="Picture 4" descr="Apple with measuring tape">
            <a:extLst>
              <a:ext uri="{FF2B5EF4-FFF2-40B4-BE49-F238E27FC236}">
                <a16:creationId xmlns:a16="http://schemas.microsoft.com/office/drawing/2014/main" id="{F9B05B77-C0A2-72BA-B007-D8FA5E27148B}"/>
              </a:ext>
            </a:extLst>
          </p:cNvPr>
          <p:cNvPicPr>
            <a:picLocks noChangeAspect="1"/>
          </p:cNvPicPr>
          <p:nvPr/>
        </p:nvPicPr>
        <p:blipFill rotWithShape="1">
          <a:blip r:embed="rId2"/>
          <a:srcRect r="3379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9898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EBE9-4AAF-2291-2B8E-CE513EC46880}"/>
              </a:ext>
            </a:extLst>
          </p:cNvPr>
          <p:cNvSpPr>
            <a:spLocks noGrp="1"/>
          </p:cNvSpPr>
          <p:nvPr>
            <p:ph type="title"/>
          </p:nvPr>
        </p:nvSpPr>
        <p:spPr>
          <a:xfrm>
            <a:off x="378692" y="982272"/>
            <a:ext cx="3944600" cy="4560970"/>
          </a:xfrm>
        </p:spPr>
        <p:txBody>
          <a:bodyPr>
            <a:normAutofit/>
          </a:bodyPr>
          <a:lstStyle/>
          <a:p>
            <a:r>
              <a:rPr lang="en-US" sz="4000" dirty="0">
                <a:solidFill>
                  <a:schemeClr val="bg2">
                    <a:lumMod val="10000"/>
                  </a:schemeClr>
                </a:solidFill>
              </a:rPr>
              <a:t>PURPOSE</a:t>
            </a:r>
          </a:p>
        </p:txBody>
      </p:sp>
      <p:sp>
        <p:nvSpPr>
          <p:cNvPr id="3" name="Content Placeholder 2">
            <a:extLst>
              <a:ext uri="{FF2B5EF4-FFF2-40B4-BE49-F238E27FC236}">
                <a16:creationId xmlns:a16="http://schemas.microsoft.com/office/drawing/2014/main" id="{EF56E927-0912-2A95-7897-4347E010AE26}"/>
              </a:ext>
            </a:extLst>
          </p:cNvPr>
          <p:cNvSpPr>
            <a:spLocks noGrp="1"/>
          </p:cNvSpPr>
          <p:nvPr>
            <p:ph idx="1"/>
          </p:nvPr>
        </p:nvSpPr>
        <p:spPr>
          <a:xfrm>
            <a:off x="5221862" y="398586"/>
            <a:ext cx="5948831" cy="5882002"/>
          </a:xfrm>
        </p:spPr>
        <p:txBody>
          <a:bodyPr anchor="ctr">
            <a:normAutofit/>
          </a:bodyPr>
          <a:lstStyle/>
          <a:p>
            <a:pPr marL="0" indent="0">
              <a:buNone/>
            </a:pPr>
            <a:r>
              <a:rPr lang="en-US" sz="2400" dirty="0">
                <a:solidFill>
                  <a:schemeClr val="bg2">
                    <a:lumMod val="10000"/>
                  </a:schemeClr>
                </a:solidFill>
              </a:rPr>
              <a:t>These guidelines provide: </a:t>
            </a:r>
          </a:p>
          <a:p>
            <a:r>
              <a:rPr lang="en-US" sz="2400" dirty="0">
                <a:solidFill>
                  <a:schemeClr val="bg2">
                    <a:lumMod val="10000"/>
                  </a:schemeClr>
                </a:solidFill>
              </a:rPr>
              <a:t>An overview of the Health Sub-Programme grants to LGs and Health Facilities as an information guide to enhance provision of health services.</a:t>
            </a:r>
          </a:p>
          <a:p>
            <a:endParaRPr lang="en-US" sz="2400" dirty="0">
              <a:solidFill>
                <a:schemeClr val="bg2">
                  <a:lumMod val="10000"/>
                </a:schemeClr>
              </a:solidFill>
            </a:endParaRPr>
          </a:p>
          <a:p>
            <a:r>
              <a:rPr lang="en-GB" dirty="0">
                <a:solidFill>
                  <a:schemeClr val="bg2">
                    <a:lumMod val="10000"/>
                  </a:schemeClr>
                </a:solidFill>
              </a:rPr>
              <a:t>G</a:t>
            </a:r>
            <a:r>
              <a:rPr lang="en-GB" sz="2400" cap="none" dirty="0">
                <a:solidFill>
                  <a:schemeClr val="bg2">
                    <a:lumMod val="10000"/>
                  </a:schemeClr>
                </a:solidFill>
              </a:rPr>
              <a:t>uidance for the</a:t>
            </a:r>
            <a:r>
              <a:rPr lang="en-GB" sz="2400" dirty="0">
                <a:solidFill>
                  <a:schemeClr val="bg2">
                    <a:lumMod val="10000"/>
                  </a:schemeClr>
                </a:solidFill>
              </a:rPr>
              <a:t> </a:t>
            </a:r>
            <a:r>
              <a:rPr lang="en-GB" sz="2400" cap="none" dirty="0">
                <a:solidFill>
                  <a:schemeClr val="bg2">
                    <a:lumMod val="10000"/>
                  </a:schemeClr>
                </a:solidFill>
              </a:rPr>
              <a:t>Budgeting and utilization of the Primary Health Care (PHC) Grants and other Decentralized Health Grants to the LGs.</a:t>
            </a:r>
            <a:r>
              <a:rPr lang="en-GB" sz="2400" dirty="0">
                <a:solidFill>
                  <a:schemeClr val="bg2">
                    <a:lumMod val="10000"/>
                  </a:schemeClr>
                </a:solidFill>
              </a:rPr>
              <a:t> </a:t>
            </a:r>
          </a:p>
          <a:p>
            <a:endParaRPr lang="en-US" sz="2400" dirty="0">
              <a:solidFill>
                <a:srgbClr val="FEFFFF"/>
              </a:solidFill>
            </a:endParaRPr>
          </a:p>
        </p:txBody>
      </p:sp>
    </p:spTree>
    <p:extLst>
      <p:ext uri="{BB962C8B-B14F-4D97-AF65-F5344CB8AC3E}">
        <p14:creationId xmlns:p14="http://schemas.microsoft.com/office/powerpoint/2010/main" val="148773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6068-D61B-325E-2C53-BFFA6536D8B2}"/>
              </a:ext>
            </a:extLst>
          </p:cNvPr>
          <p:cNvSpPr>
            <a:spLocks noGrp="1"/>
          </p:cNvSpPr>
          <p:nvPr>
            <p:ph type="title"/>
          </p:nvPr>
        </p:nvSpPr>
        <p:spPr>
          <a:xfrm>
            <a:off x="73891" y="620392"/>
            <a:ext cx="4259118" cy="5504688"/>
          </a:xfrm>
        </p:spPr>
        <p:txBody>
          <a:bodyPr>
            <a:normAutofit/>
          </a:bodyPr>
          <a:lstStyle/>
          <a:p>
            <a:r>
              <a:rPr lang="en-US" sz="4200" dirty="0">
                <a:solidFill>
                  <a:schemeClr val="bg2">
                    <a:lumMod val="10000"/>
                  </a:schemeClr>
                </a:solidFill>
              </a:rPr>
              <a:t>HEALTH SUB PROGRAMME GRANTS TO LGs</a:t>
            </a:r>
          </a:p>
        </p:txBody>
      </p:sp>
      <p:graphicFrame>
        <p:nvGraphicFramePr>
          <p:cNvPr id="5" name="Content Placeholder 2">
            <a:extLst>
              <a:ext uri="{FF2B5EF4-FFF2-40B4-BE49-F238E27FC236}">
                <a16:creationId xmlns:a16="http://schemas.microsoft.com/office/drawing/2014/main" id="{5C2CF0B4-657F-E7CA-A4EE-57FF442C6AD2}"/>
              </a:ext>
            </a:extLst>
          </p:cNvPr>
          <p:cNvGraphicFramePr>
            <a:graphicFrameLocks noGrp="1"/>
          </p:cNvGraphicFramePr>
          <p:nvPr>
            <p:ph idx="1"/>
            <p:extLst>
              <p:ext uri="{D42A27DB-BD31-4B8C-83A1-F6EECF244321}">
                <p14:modId xmlns:p14="http://schemas.microsoft.com/office/powerpoint/2010/main" val="2532225345"/>
              </p:ext>
            </p:extLst>
          </p:nvPr>
        </p:nvGraphicFramePr>
        <p:xfrm>
          <a:off x="5034844" y="501122"/>
          <a:ext cx="6736942" cy="6356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73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F07E-6323-4052-AD36-AF8F6CFD805F}"/>
              </a:ext>
            </a:extLst>
          </p:cNvPr>
          <p:cNvSpPr>
            <a:spLocks noGrp="1"/>
          </p:cNvSpPr>
          <p:nvPr>
            <p:ph type="ctrTitle"/>
          </p:nvPr>
        </p:nvSpPr>
        <p:spPr>
          <a:xfrm>
            <a:off x="185532" y="97006"/>
            <a:ext cx="11887199" cy="891649"/>
          </a:xfrm>
        </p:spPr>
        <p:txBody>
          <a:bodyPr anchor="ctr">
            <a:normAutofit fontScale="90000"/>
          </a:bodyPr>
          <a:lstStyle/>
          <a:p>
            <a:pPr algn="l"/>
            <a:r>
              <a:rPr lang="en-US" sz="3700" dirty="0">
                <a:solidFill>
                  <a:schemeClr val="bg2">
                    <a:lumMod val="10000"/>
                  </a:schemeClr>
                </a:solidFill>
              </a:rPr>
              <a:t>GRANTS ALLOCATION IN THE MEDIUM TERM (UGX Billions)</a:t>
            </a:r>
          </a:p>
        </p:txBody>
      </p:sp>
      <p:graphicFrame>
        <p:nvGraphicFramePr>
          <p:cNvPr id="4" name="Table 4">
            <a:extLst>
              <a:ext uri="{FF2B5EF4-FFF2-40B4-BE49-F238E27FC236}">
                <a16:creationId xmlns:a16="http://schemas.microsoft.com/office/drawing/2014/main" id="{D9A1B094-201B-4089-8FF6-679274990149}"/>
              </a:ext>
            </a:extLst>
          </p:cNvPr>
          <p:cNvGraphicFramePr>
            <a:graphicFrameLocks noGrp="1"/>
          </p:cNvGraphicFramePr>
          <p:nvPr>
            <p:extLst>
              <p:ext uri="{D42A27DB-BD31-4B8C-83A1-F6EECF244321}">
                <p14:modId xmlns:p14="http://schemas.microsoft.com/office/powerpoint/2010/main" val="3030915141"/>
              </p:ext>
            </p:extLst>
          </p:nvPr>
        </p:nvGraphicFramePr>
        <p:xfrm>
          <a:off x="323273" y="891649"/>
          <a:ext cx="11749458" cy="5744786"/>
        </p:xfrm>
        <a:graphic>
          <a:graphicData uri="http://schemas.openxmlformats.org/drawingml/2006/table">
            <a:tbl>
              <a:tblPr firstRow="1" bandRow="1">
                <a:tableStyleId>{5C22544A-7EE6-4342-B048-85BDC9FD1C3A}</a:tableStyleId>
              </a:tblPr>
              <a:tblGrid>
                <a:gridCol w="716610">
                  <a:extLst>
                    <a:ext uri="{9D8B030D-6E8A-4147-A177-3AD203B41FA5}">
                      <a16:colId xmlns:a16="http://schemas.microsoft.com/office/drawing/2014/main" val="719043004"/>
                    </a:ext>
                  </a:extLst>
                </a:gridCol>
                <a:gridCol w="3366198">
                  <a:extLst>
                    <a:ext uri="{9D8B030D-6E8A-4147-A177-3AD203B41FA5}">
                      <a16:colId xmlns:a16="http://schemas.microsoft.com/office/drawing/2014/main" val="577858913"/>
                    </a:ext>
                  </a:extLst>
                </a:gridCol>
                <a:gridCol w="1292755">
                  <a:extLst>
                    <a:ext uri="{9D8B030D-6E8A-4147-A177-3AD203B41FA5}">
                      <a16:colId xmlns:a16="http://schemas.microsoft.com/office/drawing/2014/main" val="823558588"/>
                    </a:ext>
                  </a:extLst>
                </a:gridCol>
                <a:gridCol w="1163782">
                  <a:extLst>
                    <a:ext uri="{9D8B030D-6E8A-4147-A177-3AD203B41FA5}">
                      <a16:colId xmlns:a16="http://schemas.microsoft.com/office/drawing/2014/main" val="3794807898"/>
                    </a:ext>
                  </a:extLst>
                </a:gridCol>
                <a:gridCol w="1136073">
                  <a:extLst>
                    <a:ext uri="{9D8B030D-6E8A-4147-A177-3AD203B41FA5}">
                      <a16:colId xmlns:a16="http://schemas.microsoft.com/office/drawing/2014/main" val="3726276318"/>
                    </a:ext>
                  </a:extLst>
                </a:gridCol>
                <a:gridCol w="1275422">
                  <a:extLst>
                    <a:ext uri="{9D8B030D-6E8A-4147-A177-3AD203B41FA5}">
                      <a16:colId xmlns:a16="http://schemas.microsoft.com/office/drawing/2014/main" val="621375194"/>
                    </a:ext>
                  </a:extLst>
                </a:gridCol>
                <a:gridCol w="1301523">
                  <a:extLst>
                    <a:ext uri="{9D8B030D-6E8A-4147-A177-3AD203B41FA5}">
                      <a16:colId xmlns:a16="http://schemas.microsoft.com/office/drawing/2014/main" val="424189628"/>
                    </a:ext>
                  </a:extLst>
                </a:gridCol>
                <a:gridCol w="1497095">
                  <a:extLst>
                    <a:ext uri="{9D8B030D-6E8A-4147-A177-3AD203B41FA5}">
                      <a16:colId xmlns:a16="http://schemas.microsoft.com/office/drawing/2014/main" val="389851998"/>
                    </a:ext>
                  </a:extLst>
                </a:gridCol>
              </a:tblGrid>
              <a:tr h="503583">
                <a:tc>
                  <a:txBody>
                    <a:bodyPr/>
                    <a:lstStyle/>
                    <a:p>
                      <a:r>
                        <a:rPr lang="en-US" sz="1800" dirty="0">
                          <a:solidFill>
                            <a:schemeClr val="bg2">
                              <a:lumMod val="10000"/>
                            </a:schemeClr>
                          </a:solidFill>
                        </a:rPr>
                        <a:t>No</a:t>
                      </a:r>
                    </a:p>
                  </a:txBody>
                  <a:tcPr marL="79503" marR="79503" marT="39751" marB="39751"/>
                </a:tc>
                <a:tc>
                  <a:txBody>
                    <a:bodyPr/>
                    <a:lstStyle/>
                    <a:p>
                      <a:r>
                        <a:rPr lang="en-US" sz="1800" dirty="0">
                          <a:solidFill>
                            <a:schemeClr val="bg2">
                              <a:lumMod val="10000"/>
                            </a:schemeClr>
                          </a:solidFill>
                        </a:rPr>
                        <a:t>Grant </a:t>
                      </a:r>
                    </a:p>
                  </a:txBody>
                  <a:tcPr marL="79503" marR="79503" marT="39751" marB="39751"/>
                </a:tc>
                <a:tc>
                  <a:txBody>
                    <a:bodyPr/>
                    <a:lstStyle/>
                    <a:p>
                      <a:pPr algn="ctr"/>
                      <a:r>
                        <a:rPr lang="en-US" sz="1800" dirty="0">
                          <a:solidFill>
                            <a:schemeClr val="bg2">
                              <a:lumMod val="10000"/>
                            </a:schemeClr>
                          </a:solidFill>
                        </a:rPr>
                        <a:t>FY 20/21</a:t>
                      </a:r>
                    </a:p>
                  </a:txBody>
                  <a:tcPr marL="79503" marR="79503" marT="39751" marB="39751"/>
                </a:tc>
                <a:tc>
                  <a:txBody>
                    <a:bodyPr/>
                    <a:lstStyle/>
                    <a:p>
                      <a:pPr algn="ctr"/>
                      <a:r>
                        <a:rPr lang="en-US" sz="1800" dirty="0">
                          <a:solidFill>
                            <a:schemeClr val="bg2">
                              <a:lumMod val="10000"/>
                            </a:schemeClr>
                          </a:solidFill>
                        </a:rPr>
                        <a:t>FY 21/22</a:t>
                      </a:r>
                    </a:p>
                  </a:txBody>
                  <a:tcPr marL="79503" marR="79503" marT="39751" marB="397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FY 22/23</a:t>
                      </a:r>
                    </a:p>
                  </a:txBody>
                  <a:tcPr marL="79503" marR="79503" marT="39751" marB="39751"/>
                </a:tc>
                <a:tc>
                  <a:txBody>
                    <a:bodyPr/>
                    <a:lstStyle/>
                    <a:p>
                      <a:pPr algn="ctr"/>
                      <a:r>
                        <a:rPr lang="en-US" sz="1800" dirty="0">
                          <a:solidFill>
                            <a:schemeClr val="bg2">
                              <a:lumMod val="10000"/>
                            </a:schemeClr>
                          </a:solidFill>
                        </a:rPr>
                        <a:t>FY 23/24</a:t>
                      </a:r>
                    </a:p>
                  </a:txBody>
                  <a:tcPr marL="79503" marR="79503" marT="39751" marB="39751"/>
                </a:tc>
                <a:tc>
                  <a:txBody>
                    <a:bodyPr/>
                    <a:lstStyle/>
                    <a:p>
                      <a:pPr algn="ctr"/>
                      <a:r>
                        <a:rPr lang="en-US" sz="1800" dirty="0">
                          <a:solidFill>
                            <a:schemeClr val="bg2">
                              <a:lumMod val="10000"/>
                            </a:schemeClr>
                          </a:solidFill>
                        </a:rPr>
                        <a:t>FY24/25</a:t>
                      </a:r>
                    </a:p>
                  </a:txBody>
                  <a:tcPr marL="79503" marR="79503" marT="39751" marB="39751"/>
                </a:tc>
                <a:tc>
                  <a:txBody>
                    <a:bodyPr/>
                    <a:lstStyle/>
                    <a:p>
                      <a:pPr algn="ctr"/>
                      <a:r>
                        <a:rPr lang="en-US" sz="1800" dirty="0">
                          <a:solidFill>
                            <a:schemeClr val="bg2">
                              <a:lumMod val="10000"/>
                            </a:schemeClr>
                          </a:solidFill>
                        </a:rPr>
                        <a:t>FY25/26</a:t>
                      </a:r>
                    </a:p>
                  </a:txBody>
                  <a:tcPr marL="79503" marR="79503" marT="39751" marB="39751"/>
                </a:tc>
                <a:extLst>
                  <a:ext uri="{0D108BD9-81ED-4DB2-BD59-A6C34878D82A}">
                    <a16:rowId xmlns:a16="http://schemas.microsoft.com/office/drawing/2014/main" val="2064435790"/>
                  </a:ext>
                </a:extLst>
              </a:tr>
              <a:tr h="402644">
                <a:tc>
                  <a:txBody>
                    <a:bodyPr/>
                    <a:lstStyle/>
                    <a:p>
                      <a:r>
                        <a:rPr lang="en-US" sz="1800" dirty="0">
                          <a:solidFill>
                            <a:schemeClr val="bg2">
                              <a:lumMod val="10000"/>
                            </a:schemeClr>
                          </a:solidFill>
                        </a:rPr>
                        <a:t>1</a:t>
                      </a:r>
                    </a:p>
                  </a:txBody>
                  <a:tcPr marL="79503" marR="79503" marT="39751" marB="39751"/>
                </a:tc>
                <a:tc>
                  <a:txBody>
                    <a:bodyPr/>
                    <a:lstStyle/>
                    <a:p>
                      <a:r>
                        <a:rPr lang="en-US" sz="1800" dirty="0">
                          <a:solidFill>
                            <a:schemeClr val="bg2">
                              <a:lumMod val="10000"/>
                            </a:schemeClr>
                          </a:solidFill>
                        </a:rPr>
                        <a:t>PHC Wage</a:t>
                      </a:r>
                    </a:p>
                  </a:txBody>
                  <a:tcPr marL="79503" marR="79503" marT="39751" marB="39751"/>
                </a:tc>
                <a:tc>
                  <a:txBody>
                    <a:bodyPr/>
                    <a:lstStyle/>
                    <a:p>
                      <a:pPr algn="ctr"/>
                      <a:r>
                        <a:rPr lang="en-US" sz="1800" dirty="0">
                          <a:solidFill>
                            <a:schemeClr val="bg2">
                              <a:lumMod val="10000"/>
                            </a:schemeClr>
                          </a:solidFill>
                        </a:rPr>
                        <a:t>452</a:t>
                      </a:r>
                    </a:p>
                  </a:txBody>
                  <a:tcPr marL="79503" marR="79503" marT="39751" marB="39751" anchor="ctr"/>
                </a:tc>
                <a:tc>
                  <a:txBody>
                    <a:bodyPr/>
                    <a:lstStyle/>
                    <a:p>
                      <a:pPr algn="ctr"/>
                      <a:r>
                        <a:rPr lang="en-US" sz="1800" dirty="0">
                          <a:solidFill>
                            <a:schemeClr val="bg2">
                              <a:lumMod val="10000"/>
                            </a:schemeClr>
                          </a:solidFill>
                        </a:rPr>
                        <a:t>500</a:t>
                      </a:r>
                    </a:p>
                  </a:txBody>
                  <a:tcPr marL="79503" marR="79503" marT="39751" marB="39751" anchor="ctr"/>
                </a:tc>
                <a:tc>
                  <a:txBody>
                    <a:bodyPr/>
                    <a:lstStyle/>
                    <a:p>
                      <a:pPr algn="ctr"/>
                      <a:r>
                        <a:rPr lang="en-US" sz="1800" dirty="0">
                          <a:solidFill>
                            <a:schemeClr val="bg2">
                              <a:lumMod val="10000"/>
                            </a:schemeClr>
                          </a:solidFill>
                        </a:rPr>
                        <a:t>814.2</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814.2</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845.1</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845.1</a:t>
                      </a:r>
                    </a:p>
                  </a:txBody>
                  <a:tcPr marL="79503" marR="79503" marT="39751" marB="39751" anchor="ctr"/>
                </a:tc>
                <a:extLst>
                  <a:ext uri="{0D108BD9-81ED-4DB2-BD59-A6C34878D82A}">
                    <a16:rowId xmlns:a16="http://schemas.microsoft.com/office/drawing/2014/main" val="1403396211"/>
                  </a:ext>
                </a:extLst>
              </a:tr>
              <a:tr h="402644">
                <a:tc>
                  <a:txBody>
                    <a:bodyPr/>
                    <a:lstStyle/>
                    <a:p>
                      <a:r>
                        <a:rPr lang="en-US" sz="1800" dirty="0">
                          <a:solidFill>
                            <a:schemeClr val="bg2">
                              <a:lumMod val="10000"/>
                            </a:schemeClr>
                          </a:solidFill>
                        </a:rPr>
                        <a:t>2</a:t>
                      </a:r>
                    </a:p>
                  </a:txBody>
                  <a:tcPr marL="79503" marR="79503" marT="39751" marB="39751"/>
                </a:tc>
                <a:tc>
                  <a:txBody>
                    <a:bodyPr/>
                    <a:lstStyle/>
                    <a:p>
                      <a:r>
                        <a:rPr lang="en-US" sz="1800" dirty="0">
                          <a:solidFill>
                            <a:schemeClr val="bg2">
                              <a:lumMod val="10000"/>
                            </a:schemeClr>
                          </a:solidFill>
                        </a:rPr>
                        <a:t>PHC Non wage - Hospital</a:t>
                      </a:r>
                    </a:p>
                  </a:txBody>
                  <a:tcPr marL="79503" marR="79503" marT="39751" marB="39751"/>
                </a:tc>
                <a:tc>
                  <a:txBody>
                    <a:bodyPr/>
                    <a:lstStyle/>
                    <a:p>
                      <a:pPr algn="ctr"/>
                      <a:r>
                        <a:rPr lang="en-US" sz="1800" dirty="0">
                          <a:solidFill>
                            <a:schemeClr val="bg2">
                              <a:lumMod val="10000"/>
                            </a:schemeClr>
                          </a:solidFill>
                        </a:rPr>
                        <a:t>30</a:t>
                      </a:r>
                    </a:p>
                  </a:txBody>
                  <a:tcPr marL="79503" marR="79503" marT="39751" marB="39751" anchor="ctr"/>
                </a:tc>
                <a:tc>
                  <a:txBody>
                    <a:bodyPr/>
                    <a:lstStyle/>
                    <a:p>
                      <a:pPr algn="ctr"/>
                      <a:r>
                        <a:rPr lang="en-US" sz="1800" dirty="0">
                          <a:solidFill>
                            <a:schemeClr val="bg2">
                              <a:lumMod val="10000"/>
                            </a:schemeClr>
                          </a:solidFill>
                        </a:rPr>
                        <a:t>33.4</a:t>
                      </a:r>
                    </a:p>
                  </a:txBody>
                  <a:tcPr marL="79503" marR="79503" marT="39751" marB="39751" anchor="ctr"/>
                </a:tc>
                <a:tc>
                  <a:txBody>
                    <a:bodyPr/>
                    <a:lstStyle/>
                    <a:p>
                      <a:pPr algn="ctr"/>
                      <a:r>
                        <a:rPr lang="en-US" sz="1800" dirty="0">
                          <a:solidFill>
                            <a:schemeClr val="bg2">
                              <a:lumMod val="10000"/>
                            </a:schemeClr>
                          </a:solidFill>
                        </a:rPr>
                        <a:t>32.4</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32.4</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32.4</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32.4</a:t>
                      </a:r>
                    </a:p>
                  </a:txBody>
                  <a:tcPr marL="79503" marR="79503" marT="39751" marB="39751" anchor="ctr"/>
                </a:tc>
                <a:extLst>
                  <a:ext uri="{0D108BD9-81ED-4DB2-BD59-A6C34878D82A}">
                    <a16:rowId xmlns:a16="http://schemas.microsoft.com/office/drawing/2014/main" val="4122523438"/>
                  </a:ext>
                </a:extLst>
              </a:tr>
              <a:tr h="648714">
                <a:tc>
                  <a:txBody>
                    <a:bodyPr/>
                    <a:lstStyle/>
                    <a:p>
                      <a:r>
                        <a:rPr lang="en-US" sz="1800" dirty="0">
                          <a:solidFill>
                            <a:schemeClr val="bg2">
                              <a:lumMod val="10000"/>
                            </a:schemeClr>
                          </a:solidFill>
                        </a:rPr>
                        <a:t>3</a:t>
                      </a:r>
                    </a:p>
                  </a:txBody>
                  <a:tcPr marL="79503" marR="79503" marT="39751" marB="39751"/>
                </a:tc>
                <a:tc>
                  <a:txBody>
                    <a:bodyPr/>
                    <a:lstStyle/>
                    <a:p>
                      <a:r>
                        <a:rPr lang="en-US" sz="1800" dirty="0">
                          <a:solidFill>
                            <a:schemeClr val="bg2">
                              <a:lumMod val="10000"/>
                            </a:schemeClr>
                          </a:solidFill>
                        </a:rPr>
                        <a:t>PHC Non wage – Lower Level Health Facilities</a:t>
                      </a:r>
                    </a:p>
                  </a:txBody>
                  <a:tcPr marL="79503" marR="79503" marT="39751" marB="39751"/>
                </a:tc>
                <a:tc>
                  <a:txBody>
                    <a:bodyPr/>
                    <a:lstStyle/>
                    <a:p>
                      <a:pPr algn="ctr"/>
                      <a:r>
                        <a:rPr lang="en-US" sz="1800" dirty="0">
                          <a:solidFill>
                            <a:schemeClr val="bg2">
                              <a:lumMod val="10000"/>
                            </a:schemeClr>
                          </a:solidFill>
                        </a:rPr>
                        <a:t>47.5</a:t>
                      </a:r>
                    </a:p>
                  </a:txBody>
                  <a:tcPr marL="79503" marR="79503" marT="39751" marB="39751" anchor="ctr"/>
                </a:tc>
                <a:tc>
                  <a:txBody>
                    <a:bodyPr/>
                    <a:lstStyle/>
                    <a:p>
                      <a:pPr algn="ctr"/>
                      <a:r>
                        <a:rPr lang="en-US" sz="1800" dirty="0">
                          <a:solidFill>
                            <a:schemeClr val="bg2">
                              <a:lumMod val="10000"/>
                            </a:schemeClr>
                          </a:solidFill>
                        </a:rPr>
                        <a:t>53</a:t>
                      </a:r>
                    </a:p>
                  </a:txBody>
                  <a:tcPr marL="79503" marR="79503" marT="39751" marB="39751" anchor="ctr"/>
                </a:tc>
                <a:tc>
                  <a:txBody>
                    <a:bodyPr/>
                    <a:lstStyle/>
                    <a:p>
                      <a:pPr algn="ctr"/>
                      <a:r>
                        <a:rPr lang="en-US" sz="1800" dirty="0">
                          <a:solidFill>
                            <a:schemeClr val="bg2">
                              <a:lumMod val="10000"/>
                            </a:schemeClr>
                          </a:solidFill>
                        </a:rPr>
                        <a:t>53</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98.6</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139.6</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139.6</a:t>
                      </a:r>
                    </a:p>
                  </a:txBody>
                  <a:tcPr marL="79503" marR="79503" marT="39751" marB="39751" anchor="ctr"/>
                </a:tc>
                <a:extLst>
                  <a:ext uri="{0D108BD9-81ED-4DB2-BD59-A6C34878D82A}">
                    <a16:rowId xmlns:a16="http://schemas.microsoft.com/office/drawing/2014/main" val="3069340119"/>
                  </a:ext>
                </a:extLst>
              </a:tr>
              <a:tr h="402644">
                <a:tc>
                  <a:txBody>
                    <a:bodyPr/>
                    <a:lstStyle/>
                    <a:p>
                      <a:r>
                        <a:rPr lang="en-US" sz="1800">
                          <a:solidFill>
                            <a:schemeClr val="bg2">
                              <a:lumMod val="10000"/>
                            </a:schemeClr>
                          </a:solidFill>
                        </a:rPr>
                        <a:t>4</a:t>
                      </a:r>
                    </a:p>
                  </a:txBody>
                  <a:tcPr marL="79503" marR="79503" marT="39751" marB="39751"/>
                </a:tc>
                <a:tc>
                  <a:txBody>
                    <a:bodyPr/>
                    <a:lstStyle/>
                    <a:p>
                      <a:r>
                        <a:rPr lang="en-US" sz="1800" dirty="0">
                          <a:solidFill>
                            <a:schemeClr val="bg2">
                              <a:lumMod val="10000"/>
                            </a:schemeClr>
                          </a:solidFill>
                        </a:rPr>
                        <a:t>PHC Non wage DHO/ CHO / MMOH</a:t>
                      </a:r>
                    </a:p>
                  </a:txBody>
                  <a:tcPr marL="79503" marR="79503" marT="39751" marB="39751"/>
                </a:tc>
                <a:tc>
                  <a:txBody>
                    <a:bodyPr/>
                    <a:lstStyle/>
                    <a:p>
                      <a:pPr algn="ctr"/>
                      <a:r>
                        <a:rPr lang="en-US" sz="1800" dirty="0">
                          <a:solidFill>
                            <a:schemeClr val="bg2">
                              <a:lumMod val="10000"/>
                            </a:schemeClr>
                          </a:solidFill>
                        </a:rPr>
                        <a:t>8.4</a:t>
                      </a:r>
                    </a:p>
                  </a:txBody>
                  <a:tcPr marL="79503" marR="79503" marT="39751" marB="39751" anchor="ctr"/>
                </a:tc>
                <a:tc>
                  <a:txBody>
                    <a:bodyPr/>
                    <a:lstStyle/>
                    <a:p>
                      <a:pPr algn="ctr"/>
                      <a:r>
                        <a:rPr lang="en-US" sz="1800" dirty="0">
                          <a:solidFill>
                            <a:schemeClr val="bg2">
                              <a:lumMod val="10000"/>
                            </a:schemeClr>
                          </a:solidFill>
                        </a:rPr>
                        <a:t>9.37</a:t>
                      </a:r>
                    </a:p>
                  </a:txBody>
                  <a:tcPr marL="79503" marR="79503" marT="39751" marB="39751" anchor="ctr"/>
                </a:tc>
                <a:tc>
                  <a:txBody>
                    <a:bodyPr/>
                    <a:lstStyle/>
                    <a:p>
                      <a:pPr algn="ctr"/>
                      <a:r>
                        <a:rPr lang="en-US" sz="1800" dirty="0">
                          <a:solidFill>
                            <a:schemeClr val="bg2">
                              <a:lumMod val="10000"/>
                            </a:schemeClr>
                          </a:solidFill>
                        </a:rPr>
                        <a:t>9.37</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11.03</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11.03</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11.03</a:t>
                      </a:r>
                    </a:p>
                  </a:txBody>
                  <a:tcPr marL="79503" marR="79503" marT="39751" marB="39751" anchor="ctr"/>
                </a:tc>
                <a:extLst>
                  <a:ext uri="{0D108BD9-81ED-4DB2-BD59-A6C34878D82A}">
                    <a16:rowId xmlns:a16="http://schemas.microsoft.com/office/drawing/2014/main" val="3092745741"/>
                  </a:ext>
                </a:extLst>
              </a:tr>
              <a:tr h="677171">
                <a:tc>
                  <a:txBody>
                    <a:bodyPr/>
                    <a:lstStyle/>
                    <a:p>
                      <a:r>
                        <a:rPr lang="en-US" sz="1800">
                          <a:solidFill>
                            <a:schemeClr val="bg2">
                              <a:lumMod val="10000"/>
                            </a:schemeClr>
                          </a:solidFill>
                        </a:rPr>
                        <a:t>5.</a:t>
                      </a:r>
                    </a:p>
                  </a:txBody>
                  <a:tcPr marL="79503" marR="79503" marT="39751" marB="39751"/>
                </a:tc>
                <a:tc>
                  <a:txBody>
                    <a:bodyPr/>
                    <a:lstStyle/>
                    <a:p>
                      <a:r>
                        <a:rPr lang="en-US" sz="1800" dirty="0">
                          <a:solidFill>
                            <a:schemeClr val="bg2">
                              <a:lumMod val="10000"/>
                            </a:schemeClr>
                          </a:solidFill>
                        </a:rPr>
                        <a:t>Transitional development grants Adhoc</a:t>
                      </a:r>
                    </a:p>
                  </a:txBody>
                  <a:tcPr marL="79503" marR="79503" marT="39751" marB="39751"/>
                </a:tc>
                <a:tc>
                  <a:txBody>
                    <a:bodyPr/>
                    <a:lstStyle/>
                    <a:p>
                      <a:pPr algn="ctr"/>
                      <a:r>
                        <a:rPr lang="en-US" sz="1800" dirty="0">
                          <a:solidFill>
                            <a:schemeClr val="bg2">
                              <a:lumMod val="10000"/>
                            </a:schemeClr>
                          </a:solidFill>
                        </a:rPr>
                        <a:t>7</a:t>
                      </a:r>
                    </a:p>
                  </a:txBody>
                  <a:tcPr marL="79503" marR="79503" marT="39751" marB="39751" anchor="ctr"/>
                </a:tc>
                <a:tc>
                  <a:txBody>
                    <a:bodyPr/>
                    <a:lstStyle/>
                    <a:p>
                      <a:pPr algn="ctr"/>
                      <a:r>
                        <a:rPr lang="en-US" sz="1800" dirty="0">
                          <a:solidFill>
                            <a:schemeClr val="bg2">
                              <a:lumMod val="10000"/>
                            </a:schemeClr>
                          </a:solidFill>
                        </a:rPr>
                        <a:t>6.4</a:t>
                      </a:r>
                    </a:p>
                  </a:txBody>
                  <a:tcPr marL="79503" marR="79503" marT="39751" marB="39751" anchor="ctr"/>
                </a:tc>
                <a:tc>
                  <a:txBody>
                    <a:bodyPr/>
                    <a:lstStyle/>
                    <a:p>
                      <a:pPr algn="ctr"/>
                      <a:r>
                        <a:rPr lang="en-US" sz="1800" dirty="0">
                          <a:solidFill>
                            <a:schemeClr val="bg2">
                              <a:lumMod val="10000"/>
                            </a:schemeClr>
                          </a:solidFill>
                        </a:rPr>
                        <a:t>25.7</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19.2</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4.1</a:t>
                      </a:r>
                    </a:p>
                  </a:txBody>
                  <a:tcPr marL="79503" marR="79503" marT="39751" marB="3975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2">
                              <a:lumMod val="10000"/>
                            </a:schemeClr>
                          </a:solidFill>
                        </a:rPr>
                        <a:t>4.1</a:t>
                      </a:r>
                    </a:p>
                  </a:txBody>
                  <a:tcPr marL="79503" marR="79503" marT="39751" marB="39751" anchor="ctr"/>
                </a:tc>
                <a:extLst>
                  <a:ext uri="{0D108BD9-81ED-4DB2-BD59-A6C34878D82A}">
                    <a16:rowId xmlns:a16="http://schemas.microsoft.com/office/drawing/2014/main" val="215983814"/>
                  </a:ext>
                </a:extLst>
              </a:tr>
              <a:tr h="648714">
                <a:tc>
                  <a:txBody>
                    <a:bodyPr/>
                    <a:lstStyle/>
                    <a:p>
                      <a:r>
                        <a:rPr lang="en-US" sz="1800">
                          <a:solidFill>
                            <a:schemeClr val="bg2">
                              <a:lumMod val="10000"/>
                            </a:schemeClr>
                          </a:solidFill>
                        </a:rPr>
                        <a:t>6.</a:t>
                      </a:r>
                    </a:p>
                  </a:txBody>
                  <a:tcPr marL="79503" marR="79503" marT="39751" marB="39751"/>
                </a:tc>
                <a:tc>
                  <a:txBody>
                    <a:bodyPr/>
                    <a:lstStyle/>
                    <a:p>
                      <a:r>
                        <a:rPr lang="en-US" sz="1800" dirty="0">
                          <a:solidFill>
                            <a:schemeClr val="bg2">
                              <a:lumMod val="10000"/>
                            </a:schemeClr>
                          </a:solidFill>
                        </a:rPr>
                        <a:t>Development under </a:t>
                      </a:r>
                      <a:r>
                        <a:rPr lang="en-US" sz="1800" dirty="0" err="1">
                          <a:solidFill>
                            <a:schemeClr val="bg2">
                              <a:lumMod val="10000"/>
                            </a:schemeClr>
                          </a:solidFill>
                        </a:rPr>
                        <a:t>UgIFT</a:t>
                      </a:r>
                      <a:r>
                        <a:rPr lang="en-US" sz="1800" dirty="0">
                          <a:solidFill>
                            <a:schemeClr val="bg2">
                              <a:lumMod val="10000"/>
                            </a:schemeClr>
                          </a:solidFill>
                        </a:rPr>
                        <a:t>  (upgrading of HC IIs to IIIs, construction of HC IIIs and equipment)</a:t>
                      </a:r>
                    </a:p>
                  </a:txBody>
                  <a:tcPr marL="79503" marR="79503" marT="39751" marB="39751"/>
                </a:tc>
                <a:tc>
                  <a:txBody>
                    <a:bodyPr/>
                    <a:lstStyle/>
                    <a:p>
                      <a:pPr marL="0" algn="ctr" defTabSz="457200" rtl="0" eaLnBrk="1" fontAlgn="b" latinLnBrk="0" hangingPunct="1"/>
                      <a:r>
                        <a:rPr lang="en-UG" sz="1800" kern="1200" dirty="0">
                          <a:solidFill>
                            <a:schemeClr val="bg2">
                              <a:lumMod val="10000"/>
                            </a:schemeClr>
                          </a:solidFill>
                          <a:latin typeface="+mn-lt"/>
                          <a:ea typeface="+mn-ea"/>
                          <a:cs typeface="+mn-cs"/>
                        </a:rPr>
                        <a:t>55.1</a:t>
                      </a:r>
                    </a:p>
                  </a:txBody>
                  <a:tcPr marL="9525" marR="9525" marT="9525" marB="0" anchor="ctr"/>
                </a:tc>
                <a:tc>
                  <a:txBody>
                    <a:bodyPr/>
                    <a:lstStyle/>
                    <a:p>
                      <a:pPr marL="0" algn="ctr" defTabSz="457200" rtl="0" eaLnBrk="1" fontAlgn="b" latinLnBrk="0" hangingPunct="1"/>
                      <a:r>
                        <a:rPr lang="en-UG" sz="1800" kern="1200" dirty="0">
                          <a:solidFill>
                            <a:schemeClr val="bg2">
                              <a:lumMod val="10000"/>
                            </a:schemeClr>
                          </a:solidFill>
                          <a:latin typeface="+mn-lt"/>
                          <a:ea typeface="+mn-ea"/>
                          <a:cs typeface="+mn-cs"/>
                        </a:rPr>
                        <a:t>72</a:t>
                      </a:r>
                    </a:p>
                  </a:txBody>
                  <a:tcPr marL="9525" marR="9525" marT="9525" marB="0" anchor="ctr"/>
                </a:tc>
                <a:tc>
                  <a:txBody>
                    <a:bodyPr/>
                    <a:lstStyle/>
                    <a:p>
                      <a:pPr marL="0" algn="ctr" defTabSz="457200" rtl="0" eaLnBrk="1" fontAlgn="b" latinLnBrk="0" hangingPunct="1"/>
                      <a:r>
                        <a:rPr lang="en-US" sz="1800" kern="1200" dirty="0">
                          <a:solidFill>
                            <a:schemeClr val="bg2">
                              <a:lumMod val="10000"/>
                            </a:schemeClr>
                          </a:solidFill>
                          <a:latin typeface="+mn-lt"/>
                          <a:ea typeface="+mn-ea"/>
                          <a:cs typeface="+mn-cs"/>
                        </a:rPr>
                        <a:t>75.6</a:t>
                      </a:r>
                      <a:endParaRPr lang="en-UG" sz="1800" kern="1200" dirty="0">
                        <a:solidFill>
                          <a:schemeClr val="bg2">
                            <a:lumMod val="10000"/>
                          </a:schemeClr>
                        </a:solidFill>
                        <a:latin typeface="+mn-lt"/>
                        <a:ea typeface="+mn-ea"/>
                        <a:cs typeface="+mn-cs"/>
                      </a:endParaRPr>
                    </a:p>
                  </a:txBody>
                  <a:tcPr marL="9525" marR="9525" marT="9525" marB="0" anchor="ctr"/>
                </a:tc>
                <a:tc>
                  <a:txBody>
                    <a:bodyPr/>
                    <a:lstStyle/>
                    <a:p>
                      <a:pPr marL="0" algn="ctr" defTabSz="457200" rtl="0" eaLnBrk="1" fontAlgn="b" latinLnBrk="0" hangingPunct="1"/>
                      <a:r>
                        <a:rPr lang="en-US" sz="1800" kern="1200" dirty="0">
                          <a:solidFill>
                            <a:schemeClr val="bg2">
                              <a:lumMod val="10000"/>
                            </a:schemeClr>
                          </a:solidFill>
                          <a:latin typeface="+mn-lt"/>
                          <a:ea typeface="+mn-ea"/>
                          <a:cs typeface="+mn-cs"/>
                        </a:rPr>
                        <a:t>40.5</a:t>
                      </a:r>
                      <a:endParaRPr lang="en-UG" sz="1800" kern="1200" dirty="0">
                        <a:solidFill>
                          <a:schemeClr val="bg2">
                            <a:lumMod val="10000"/>
                          </a:schemeClr>
                        </a:solidFill>
                        <a:latin typeface="+mn-lt"/>
                        <a:ea typeface="+mn-ea"/>
                        <a:cs typeface="+mn-cs"/>
                      </a:endParaRPr>
                    </a:p>
                  </a:txBody>
                  <a:tcPr marL="9525" marR="9525" marT="9525" marB="0" anchor="ctr"/>
                </a:tc>
                <a:tc>
                  <a:txBody>
                    <a:bodyPr/>
                    <a:lstStyle/>
                    <a:p>
                      <a:pPr marL="0" algn="ctr" defTabSz="457200" rtl="0" eaLnBrk="1" fontAlgn="b" latinLnBrk="0" hangingPunct="1"/>
                      <a:r>
                        <a:rPr lang="en-US" sz="1800" kern="1200" dirty="0">
                          <a:solidFill>
                            <a:schemeClr val="bg2">
                              <a:lumMod val="10000"/>
                            </a:schemeClr>
                          </a:solidFill>
                          <a:latin typeface="+mn-lt"/>
                          <a:ea typeface="+mn-ea"/>
                          <a:cs typeface="+mn-cs"/>
                        </a:rPr>
                        <a:t>40.5</a:t>
                      </a:r>
                      <a:endParaRPr lang="en-UG" sz="1800" kern="1200" dirty="0">
                        <a:solidFill>
                          <a:schemeClr val="bg2">
                            <a:lumMod val="10000"/>
                          </a:schemeClr>
                        </a:solidFill>
                        <a:latin typeface="+mn-lt"/>
                        <a:ea typeface="+mn-ea"/>
                        <a:cs typeface="+mn-cs"/>
                      </a:endParaRPr>
                    </a:p>
                  </a:txBody>
                  <a:tcPr marL="9525" marR="9525" marT="9525" marB="0" anchor="ctr"/>
                </a:tc>
                <a:tc>
                  <a:txBody>
                    <a:bodyPr/>
                    <a:lstStyle/>
                    <a:p>
                      <a:pPr marL="0" algn="ctr" defTabSz="457200" rtl="0" eaLnBrk="1" fontAlgn="b" latinLnBrk="0" hangingPunct="1"/>
                      <a:r>
                        <a:rPr lang="en-US" sz="1800" kern="1200" dirty="0">
                          <a:solidFill>
                            <a:schemeClr val="bg2">
                              <a:lumMod val="10000"/>
                            </a:schemeClr>
                          </a:solidFill>
                          <a:latin typeface="+mn-lt"/>
                          <a:ea typeface="+mn-ea"/>
                          <a:cs typeface="+mn-cs"/>
                        </a:rPr>
                        <a:t>--</a:t>
                      </a:r>
                      <a:endParaRPr lang="en-UG" sz="1800" kern="1200" dirty="0">
                        <a:solidFill>
                          <a:schemeClr val="bg2">
                            <a:lumMod val="10000"/>
                          </a:schemeClr>
                        </a:solidFill>
                        <a:latin typeface="+mn-lt"/>
                        <a:ea typeface="+mn-ea"/>
                        <a:cs typeface="+mn-cs"/>
                      </a:endParaRPr>
                    </a:p>
                  </a:txBody>
                  <a:tcPr marL="9525" marR="9525" marT="9525" marB="0" anchor="ctr"/>
                </a:tc>
                <a:extLst>
                  <a:ext uri="{0D108BD9-81ED-4DB2-BD59-A6C34878D82A}">
                    <a16:rowId xmlns:a16="http://schemas.microsoft.com/office/drawing/2014/main" val="3179741399"/>
                  </a:ext>
                </a:extLst>
              </a:tr>
              <a:tr h="402644">
                <a:tc>
                  <a:txBody>
                    <a:bodyPr/>
                    <a:lstStyle/>
                    <a:p>
                      <a:r>
                        <a:rPr lang="en-US" sz="1800">
                          <a:solidFill>
                            <a:schemeClr val="bg2">
                              <a:lumMod val="10000"/>
                            </a:schemeClr>
                          </a:solidFill>
                        </a:rPr>
                        <a:t>7.</a:t>
                      </a:r>
                    </a:p>
                  </a:txBody>
                  <a:tcPr marL="79503" marR="79503" marT="39751" marB="39751"/>
                </a:tc>
                <a:tc>
                  <a:txBody>
                    <a:bodyPr/>
                    <a:lstStyle/>
                    <a:p>
                      <a:r>
                        <a:rPr lang="en-US" sz="1800" dirty="0">
                          <a:solidFill>
                            <a:schemeClr val="bg2">
                              <a:lumMod val="10000"/>
                            </a:schemeClr>
                          </a:solidFill>
                        </a:rPr>
                        <a:t>Development - </a:t>
                      </a:r>
                      <a:r>
                        <a:rPr lang="en-US" sz="1800" dirty="0" err="1">
                          <a:solidFill>
                            <a:schemeClr val="bg2">
                              <a:lumMod val="10000"/>
                            </a:schemeClr>
                          </a:solidFill>
                        </a:rPr>
                        <a:t>UgIFT</a:t>
                      </a:r>
                      <a:r>
                        <a:rPr lang="en-US" sz="1800" dirty="0">
                          <a:solidFill>
                            <a:schemeClr val="bg2">
                              <a:lumMod val="10000"/>
                            </a:schemeClr>
                          </a:solidFill>
                        </a:rPr>
                        <a:t> LGPA  (Infrastructure maintenance &amp; repairs)</a:t>
                      </a:r>
                    </a:p>
                  </a:txBody>
                  <a:tcPr marL="79503" marR="79503" marT="39751" marB="39751"/>
                </a:tc>
                <a:tc>
                  <a:txBody>
                    <a:bodyPr/>
                    <a:lstStyle/>
                    <a:p>
                      <a:pPr algn="ctr"/>
                      <a:r>
                        <a:rPr lang="en-US" sz="1800" dirty="0">
                          <a:solidFill>
                            <a:schemeClr val="bg2">
                              <a:lumMod val="10000"/>
                            </a:schemeClr>
                          </a:solidFill>
                        </a:rPr>
                        <a:t>22.4</a:t>
                      </a:r>
                    </a:p>
                  </a:txBody>
                  <a:tcPr marL="79503" marR="79503" marT="39751" marB="39751" anchor="ctr"/>
                </a:tc>
                <a:tc>
                  <a:txBody>
                    <a:bodyPr/>
                    <a:lstStyle/>
                    <a:p>
                      <a:pPr algn="ctr"/>
                      <a:r>
                        <a:rPr lang="en-US" sz="1800" dirty="0">
                          <a:solidFill>
                            <a:schemeClr val="bg2">
                              <a:lumMod val="10000"/>
                            </a:schemeClr>
                          </a:solidFill>
                        </a:rPr>
                        <a:t>43.8</a:t>
                      </a:r>
                    </a:p>
                  </a:txBody>
                  <a:tcPr marL="79503" marR="79503" marT="39751" marB="39751" anchor="ctr"/>
                </a:tc>
                <a:tc>
                  <a:txBody>
                    <a:bodyPr/>
                    <a:lstStyle/>
                    <a:p>
                      <a:pPr algn="ctr"/>
                      <a:r>
                        <a:rPr lang="en-US" sz="1800" dirty="0">
                          <a:solidFill>
                            <a:schemeClr val="bg2">
                              <a:lumMod val="10000"/>
                            </a:schemeClr>
                          </a:solidFill>
                        </a:rPr>
                        <a:t>44.5</a:t>
                      </a:r>
                    </a:p>
                  </a:txBody>
                  <a:tcPr marL="79503" marR="79503" marT="39751" marB="39751" anchor="ctr"/>
                </a:tc>
                <a:tc>
                  <a:txBody>
                    <a:bodyPr/>
                    <a:lstStyle/>
                    <a:p>
                      <a:pPr algn="ctr"/>
                      <a:r>
                        <a:rPr lang="en-US" sz="1800" dirty="0">
                          <a:solidFill>
                            <a:schemeClr val="bg2">
                              <a:lumMod val="10000"/>
                            </a:schemeClr>
                          </a:solidFill>
                        </a:rPr>
                        <a:t>20.5</a:t>
                      </a:r>
                      <a:endParaRPr lang="en-GB" sz="2000" dirty="0"/>
                    </a:p>
                  </a:txBody>
                  <a:tcPr marL="79503" marR="79503" marT="39751" marB="39751" anchor="ctr"/>
                </a:tc>
                <a:tc>
                  <a:txBody>
                    <a:bodyPr/>
                    <a:lstStyle/>
                    <a:p>
                      <a:pPr algn="ctr"/>
                      <a:r>
                        <a:rPr lang="en-US" sz="1800" dirty="0">
                          <a:solidFill>
                            <a:schemeClr val="bg2">
                              <a:lumMod val="10000"/>
                            </a:schemeClr>
                          </a:solidFill>
                        </a:rPr>
                        <a:t>20.5</a:t>
                      </a:r>
                      <a:endParaRPr lang="en-GB" sz="2000" dirty="0"/>
                    </a:p>
                  </a:txBody>
                  <a:tcPr marL="79503" marR="79503" marT="39751" marB="39751" anchor="ctr"/>
                </a:tc>
                <a:tc>
                  <a:txBody>
                    <a:bodyPr/>
                    <a:lstStyle/>
                    <a:p>
                      <a:pPr algn="ctr"/>
                      <a:r>
                        <a:rPr lang="en-US" sz="1800" dirty="0">
                          <a:solidFill>
                            <a:schemeClr val="bg2">
                              <a:lumMod val="10000"/>
                            </a:schemeClr>
                          </a:solidFill>
                        </a:rPr>
                        <a:t>--</a:t>
                      </a:r>
                      <a:endParaRPr lang="en-GB" sz="2000" dirty="0"/>
                    </a:p>
                  </a:txBody>
                  <a:tcPr marL="79503" marR="79503" marT="39751" marB="39751" anchor="ctr"/>
                </a:tc>
                <a:extLst>
                  <a:ext uri="{0D108BD9-81ED-4DB2-BD59-A6C34878D82A}">
                    <a16:rowId xmlns:a16="http://schemas.microsoft.com/office/drawing/2014/main" val="3350877528"/>
                  </a:ext>
                </a:extLst>
              </a:tr>
              <a:tr h="402644">
                <a:tc>
                  <a:txBody>
                    <a:bodyPr/>
                    <a:lstStyle/>
                    <a:p>
                      <a:endParaRPr lang="en-US" sz="1800" dirty="0">
                        <a:solidFill>
                          <a:schemeClr val="bg2">
                            <a:lumMod val="10000"/>
                          </a:schemeClr>
                        </a:solidFill>
                      </a:endParaRPr>
                    </a:p>
                  </a:txBody>
                  <a:tcPr marL="79503" marR="79503" marT="39751" marB="39751"/>
                </a:tc>
                <a:tc>
                  <a:txBody>
                    <a:bodyPr/>
                    <a:lstStyle/>
                    <a:p>
                      <a:r>
                        <a:rPr lang="en-US" sz="1800" b="1" dirty="0">
                          <a:solidFill>
                            <a:schemeClr val="bg2">
                              <a:lumMod val="10000"/>
                            </a:schemeClr>
                          </a:solidFill>
                        </a:rPr>
                        <a:t>Total </a:t>
                      </a:r>
                    </a:p>
                  </a:txBody>
                  <a:tcPr marL="79503" marR="79503" marT="39751" marB="39751"/>
                </a:tc>
                <a:tc>
                  <a:txBody>
                    <a:bodyPr/>
                    <a:lstStyle/>
                    <a:p>
                      <a:pPr marL="0" algn="ctr" defTabSz="457200" rtl="0" eaLnBrk="1" fontAlgn="b" latinLnBrk="0" hangingPunct="1"/>
                      <a:r>
                        <a:rPr lang="en-UG" sz="1800" b="1" kern="1200" dirty="0">
                          <a:solidFill>
                            <a:schemeClr val="bg2">
                              <a:lumMod val="10000"/>
                            </a:schemeClr>
                          </a:solidFill>
                          <a:latin typeface="+mn-lt"/>
                          <a:ea typeface="+mn-ea"/>
                          <a:cs typeface="+mn-cs"/>
                        </a:rPr>
                        <a:t>622.4</a:t>
                      </a:r>
                    </a:p>
                  </a:txBody>
                  <a:tcPr marL="9525" marR="9525" marT="9525" marB="0" anchor="ctr"/>
                </a:tc>
                <a:tc>
                  <a:txBody>
                    <a:bodyPr/>
                    <a:lstStyle/>
                    <a:p>
                      <a:pPr marL="0" algn="ctr" defTabSz="457200" rtl="0" eaLnBrk="1" fontAlgn="b" latinLnBrk="0" hangingPunct="1"/>
                      <a:r>
                        <a:rPr lang="en-UG" sz="1800" b="1" kern="1200" dirty="0">
                          <a:solidFill>
                            <a:schemeClr val="bg2">
                              <a:lumMod val="10000"/>
                            </a:schemeClr>
                          </a:solidFill>
                          <a:latin typeface="+mn-lt"/>
                          <a:ea typeface="+mn-ea"/>
                          <a:cs typeface="+mn-cs"/>
                        </a:rPr>
                        <a:t>717.97</a:t>
                      </a:r>
                    </a:p>
                  </a:txBody>
                  <a:tcPr marL="9525" marR="9525" marT="9525" marB="0" anchor="ctr"/>
                </a:tc>
                <a:tc>
                  <a:txBody>
                    <a:bodyPr/>
                    <a:lstStyle/>
                    <a:p>
                      <a:pPr marL="0" algn="ctr" defTabSz="457200" rtl="0" eaLnBrk="1" fontAlgn="b" latinLnBrk="0" hangingPunct="1"/>
                      <a:r>
                        <a:rPr lang="en-US" sz="1800" b="1" kern="1200" dirty="0">
                          <a:solidFill>
                            <a:schemeClr val="bg2">
                              <a:lumMod val="10000"/>
                            </a:schemeClr>
                          </a:solidFill>
                          <a:latin typeface="+mn-lt"/>
                          <a:ea typeface="+mn-ea"/>
                          <a:cs typeface="+mn-cs"/>
                        </a:rPr>
                        <a:t>1.055</a:t>
                      </a:r>
                      <a:endParaRPr lang="en-UG" sz="1800" b="1" kern="1200" dirty="0">
                        <a:solidFill>
                          <a:schemeClr val="bg2">
                            <a:lumMod val="10000"/>
                          </a:schemeClr>
                        </a:solidFill>
                        <a:latin typeface="+mn-lt"/>
                        <a:ea typeface="+mn-ea"/>
                        <a:cs typeface="+mn-cs"/>
                      </a:endParaRPr>
                    </a:p>
                  </a:txBody>
                  <a:tcPr marL="9525" marR="9525" marT="9525" marB="0" anchor="ctr"/>
                </a:tc>
                <a:tc>
                  <a:txBody>
                    <a:bodyPr/>
                    <a:lstStyle/>
                    <a:p>
                      <a:pPr marL="0" algn="ctr" defTabSz="457200" rtl="0" eaLnBrk="1" fontAlgn="b" latinLnBrk="0" hangingPunct="1"/>
                      <a:r>
                        <a:rPr lang="en-US" sz="1800" b="1" kern="1200" dirty="0">
                          <a:solidFill>
                            <a:schemeClr val="bg2">
                              <a:lumMod val="10000"/>
                            </a:schemeClr>
                          </a:solidFill>
                          <a:latin typeface="+mn-lt"/>
                          <a:ea typeface="+mn-ea"/>
                          <a:cs typeface="+mn-cs"/>
                        </a:rPr>
                        <a:t>1.036</a:t>
                      </a:r>
                      <a:endParaRPr lang="en-UG" sz="1800" b="1" kern="1200" dirty="0">
                        <a:solidFill>
                          <a:schemeClr val="bg2">
                            <a:lumMod val="10000"/>
                          </a:schemeClr>
                        </a:solidFill>
                        <a:latin typeface="+mn-lt"/>
                        <a:ea typeface="+mn-ea"/>
                        <a:cs typeface="+mn-cs"/>
                      </a:endParaRPr>
                    </a:p>
                  </a:txBody>
                  <a:tcPr marL="9525" marR="9525" marT="9525" marB="0" anchor="ctr"/>
                </a:tc>
                <a:tc>
                  <a:txBody>
                    <a:bodyPr/>
                    <a:lstStyle/>
                    <a:p>
                      <a:pPr marL="0" algn="ctr" defTabSz="457200" rtl="0" eaLnBrk="1" fontAlgn="b" latinLnBrk="0" hangingPunct="1"/>
                      <a:r>
                        <a:rPr lang="en-US" sz="1800" b="1" kern="1200" dirty="0">
                          <a:solidFill>
                            <a:schemeClr val="bg2">
                              <a:lumMod val="10000"/>
                            </a:schemeClr>
                          </a:solidFill>
                          <a:latin typeface="+mn-lt"/>
                          <a:ea typeface="+mn-ea"/>
                          <a:cs typeface="+mn-cs"/>
                        </a:rPr>
                        <a:t>1.093</a:t>
                      </a:r>
                      <a:endParaRPr lang="en-UG" sz="1800" b="1" kern="1200" dirty="0">
                        <a:solidFill>
                          <a:schemeClr val="bg2">
                            <a:lumMod val="10000"/>
                          </a:schemeClr>
                        </a:solidFill>
                        <a:latin typeface="+mn-lt"/>
                        <a:ea typeface="+mn-ea"/>
                        <a:cs typeface="+mn-cs"/>
                      </a:endParaRPr>
                    </a:p>
                  </a:txBody>
                  <a:tcPr marL="9525" marR="9525" marT="9525" marB="0" anchor="ctr"/>
                </a:tc>
                <a:tc>
                  <a:txBody>
                    <a:bodyPr/>
                    <a:lstStyle/>
                    <a:p>
                      <a:pPr marL="0" algn="ctr" defTabSz="457200" rtl="0" eaLnBrk="1" fontAlgn="b" latinLnBrk="0" hangingPunct="1"/>
                      <a:r>
                        <a:rPr lang="en-US" sz="1800" b="1" kern="1200" dirty="0">
                          <a:solidFill>
                            <a:schemeClr val="bg2">
                              <a:lumMod val="10000"/>
                            </a:schemeClr>
                          </a:solidFill>
                          <a:latin typeface="+mn-lt"/>
                          <a:ea typeface="+mn-ea"/>
                          <a:cs typeface="+mn-cs"/>
                        </a:rPr>
                        <a:t>1.032</a:t>
                      </a:r>
                      <a:endParaRPr lang="en-UG" sz="1800" b="1" kern="1200" dirty="0">
                        <a:solidFill>
                          <a:schemeClr val="bg2">
                            <a:lumMod val="10000"/>
                          </a:schemeClr>
                        </a:solidFill>
                        <a:latin typeface="+mn-lt"/>
                        <a:ea typeface="+mn-ea"/>
                        <a:cs typeface="+mn-cs"/>
                      </a:endParaRPr>
                    </a:p>
                  </a:txBody>
                  <a:tcPr marL="9525" marR="9525" marT="9525" marB="0" anchor="ctr"/>
                </a:tc>
                <a:extLst>
                  <a:ext uri="{0D108BD9-81ED-4DB2-BD59-A6C34878D82A}">
                    <a16:rowId xmlns:a16="http://schemas.microsoft.com/office/drawing/2014/main" val="3378254287"/>
                  </a:ext>
                </a:extLst>
              </a:tr>
            </a:tbl>
          </a:graphicData>
        </a:graphic>
      </p:graphicFrame>
    </p:spTree>
    <p:extLst>
      <p:ext uri="{BB962C8B-B14F-4D97-AF65-F5344CB8AC3E}">
        <p14:creationId xmlns:p14="http://schemas.microsoft.com/office/powerpoint/2010/main" val="334862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B478-C274-4B55-B20B-58E2184E33A0}"/>
              </a:ext>
            </a:extLst>
          </p:cNvPr>
          <p:cNvSpPr>
            <a:spLocks noGrp="1"/>
          </p:cNvSpPr>
          <p:nvPr>
            <p:ph type="title"/>
          </p:nvPr>
        </p:nvSpPr>
        <p:spPr>
          <a:xfrm>
            <a:off x="223653" y="0"/>
            <a:ext cx="11762019" cy="1069145"/>
          </a:xfrm>
        </p:spPr>
        <p:txBody>
          <a:bodyPr>
            <a:normAutofit fontScale="90000"/>
          </a:bodyPr>
          <a:lstStyle/>
          <a:p>
            <a:r>
              <a:rPr lang="en-US" sz="4000" b="1" dirty="0">
                <a:solidFill>
                  <a:schemeClr val="bg2">
                    <a:lumMod val="10000"/>
                  </a:schemeClr>
                </a:solidFill>
              </a:rPr>
              <a:t>Generation of LG Indicative Planning Figures (IPFs) for PHC (Wage, Non-Wage, Development)</a:t>
            </a:r>
          </a:p>
        </p:txBody>
      </p:sp>
      <p:graphicFrame>
        <p:nvGraphicFramePr>
          <p:cNvPr id="4" name="Table 3"/>
          <p:cNvGraphicFramePr>
            <a:graphicFrameLocks noGrp="1"/>
          </p:cNvGraphicFramePr>
          <p:nvPr>
            <p:extLst>
              <p:ext uri="{D42A27DB-BD31-4B8C-83A1-F6EECF244321}">
                <p14:modId xmlns:p14="http://schemas.microsoft.com/office/powerpoint/2010/main" val="2777430341"/>
              </p:ext>
            </p:extLst>
          </p:nvPr>
        </p:nvGraphicFramePr>
        <p:xfrm>
          <a:off x="1" y="1069146"/>
          <a:ext cx="12192000" cy="5809732"/>
        </p:xfrm>
        <a:graphic>
          <a:graphicData uri="http://schemas.openxmlformats.org/drawingml/2006/table">
            <a:tbl>
              <a:tblPr firstRow="1" bandRow="1">
                <a:tableStyleId>{5C22544A-7EE6-4342-B048-85BDC9FD1C3A}</a:tableStyleId>
              </a:tblPr>
              <a:tblGrid>
                <a:gridCol w="1474236">
                  <a:extLst>
                    <a:ext uri="{9D8B030D-6E8A-4147-A177-3AD203B41FA5}">
                      <a16:colId xmlns:a16="http://schemas.microsoft.com/office/drawing/2014/main" val="360617998"/>
                    </a:ext>
                  </a:extLst>
                </a:gridCol>
                <a:gridCol w="10717764">
                  <a:extLst>
                    <a:ext uri="{9D8B030D-6E8A-4147-A177-3AD203B41FA5}">
                      <a16:colId xmlns:a16="http://schemas.microsoft.com/office/drawing/2014/main" val="1753384126"/>
                    </a:ext>
                  </a:extLst>
                </a:gridCol>
              </a:tblGrid>
              <a:tr h="377081">
                <a:tc>
                  <a:txBody>
                    <a:bodyPr/>
                    <a:lstStyle/>
                    <a:p>
                      <a:r>
                        <a:rPr lang="en-US" dirty="0"/>
                        <a:t>PHC</a:t>
                      </a:r>
                    </a:p>
                  </a:txBody>
                  <a:tcPr/>
                </a:tc>
                <a:tc>
                  <a:txBody>
                    <a:bodyPr/>
                    <a:lstStyle/>
                    <a:p>
                      <a:r>
                        <a:rPr lang="en-US" dirty="0"/>
                        <a:t>Allocation criteria </a:t>
                      </a:r>
                    </a:p>
                  </a:txBody>
                  <a:tcPr/>
                </a:tc>
                <a:extLst>
                  <a:ext uri="{0D108BD9-81ED-4DB2-BD59-A6C34878D82A}">
                    <a16:rowId xmlns:a16="http://schemas.microsoft.com/office/drawing/2014/main" val="3194115657"/>
                  </a:ext>
                </a:extLst>
              </a:tr>
              <a:tr h="1063708">
                <a:tc>
                  <a:txBody>
                    <a:bodyPr/>
                    <a:lstStyle/>
                    <a:p>
                      <a:r>
                        <a:rPr lang="en-US" dirty="0"/>
                        <a:t>Wage </a:t>
                      </a:r>
                    </a:p>
                  </a:txBody>
                  <a:tcPr/>
                </a:tc>
                <a:tc>
                  <a:txBody>
                    <a:bodyPr/>
                    <a:lstStyle/>
                    <a:p>
                      <a:r>
                        <a:rPr lang="en-US" sz="2000" dirty="0">
                          <a:solidFill>
                            <a:schemeClr val="bg2">
                              <a:lumMod val="10000"/>
                            </a:schemeClr>
                          </a:solidFill>
                        </a:rPr>
                        <a:t>The basis of allocation of conditional wage grants across LGs is the salary scales, filled positions, and approved recruitment plans.</a:t>
                      </a:r>
                    </a:p>
                    <a:p>
                      <a:r>
                        <a:rPr lang="en-US" sz="2000" dirty="0">
                          <a:solidFill>
                            <a:schemeClr val="bg2">
                              <a:lumMod val="10000"/>
                            </a:schemeClr>
                          </a:solidFill>
                        </a:rPr>
                        <a:t>( Excludes</a:t>
                      </a:r>
                      <a:r>
                        <a:rPr lang="en-US" sz="2000" baseline="0" dirty="0">
                          <a:solidFill>
                            <a:schemeClr val="bg2">
                              <a:lumMod val="10000"/>
                            </a:schemeClr>
                          </a:solidFill>
                        </a:rPr>
                        <a:t> salaries for health </a:t>
                      </a:r>
                      <a:r>
                        <a:rPr lang="en-US" sz="2000" baseline="0" dirty="0" err="1">
                          <a:solidFill>
                            <a:schemeClr val="bg2">
                              <a:lumMod val="10000"/>
                            </a:schemeClr>
                          </a:solidFill>
                        </a:rPr>
                        <a:t>mgt</a:t>
                      </a:r>
                      <a:r>
                        <a:rPr lang="en-US" sz="2000" baseline="0" dirty="0">
                          <a:solidFill>
                            <a:schemeClr val="bg2">
                              <a:lumMod val="10000"/>
                            </a:schemeClr>
                          </a:solidFill>
                        </a:rPr>
                        <a:t> staff)</a:t>
                      </a:r>
                      <a:endParaRPr lang="en-US" sz="1800" dirty="0">
                        <a:solidFill>
                          <a:schemeClr val="bg2">
                            <a:lumMod val="10000"/>
                          </a:schemeClr>
                        </a:solidFill>
                      </a:endParaRPr>
                    </a:p>
                  </a:txBody>
                  <a:tcPr/>
                </a:tc>
                <a:extLst>
                  <a:ext uri="{0D108BD9-81ED-4DB2-BD59-A6C34878D82A}">
                    <a16:rowId xmlns:a16="http://schemas.microsoft.com/office/drawing/2014/main" val="1341887718"/>
                  </a:ext>
                </a:extLst>
              </a:tr>
              <a:tr h="2011895">
                <a:tc>
                  <a:txBody>
                    <a:bodyPr/>
                    <a:lstStyle/>
                    <a:p>
                      <a:r>
                        <a:rPr lang="en-US" dirty="0"/>
                        <a:t>NWR</a:t>
                      </a:r>
                    </a:p>
                  </a:txBody>
                  <a:tcPr/>
                </a:tc>
                <a:tc>
                  <a:txBody>
                    <a:bodyPr/>
                    <a:lstStyle/>
                    <a:p>
                      <a:pPr marL="0" indent="0">
                        <a:buFont typeface="+mj-lt"/>
                        <a:buNone/>
                      </a:pPr>
                      <a:r>
                        <a:rPr lang="en-US" sz="2000" dirty="0">
                          <a:solidFill>
                            <a:schemeClr val="bg2">
                              <a:lumMod val="10000"/>
                            </a:schemeClr>
                          </a:solidFill>
                        </a:rPr>
                        <a:t>Fixed allocations which have been provided to ensure that all Health Facilities can meet the basic Operational Costs </a:t>
                      </a:r>
                    </a:p>
                    <a:p>
                      <a:pPr marL="0" indent="0">
                        <a:buFont typeface="+mj-lt"/>
                        <a:buNone/>
                      </a:pPr>
                      <a:endParaRPr lang="en-US" sz="2000" dirty="0">
                        <a:solidFill>
                          <a:schemeClr val="bg2">
                            <a:lumMod val="10000"/>
                          </a:schemeClr>
                        </a:solidFill>
                      </a:endParaRPr>
                    </a:p>
                    <a:p>
                      <a:pPr marL="0" indent="0">
                        <a:buFont typeface="+mj-lt"/>
                        <a:buNone/>
                      </a:pPr>
                      <a:r>
                        <a:rPr lang="en-US" sz="2000" dirty="0">
                          <a:solidFill>
                            <a:schemeClr val="bg2">
                              <a:lumMod val="10000"/>
                            </a:schemeClr>
                          </a:solidFill>
                        </a:rPr>
                        <a:t>Variable allocations based on a formula in OTIMs. The variables include;</a:t>
                      </a:r>
                      <a:r>
                        <a:rPr lang="en-US" sz="2000" baseline="0" dirty="0">
                          <a:solidFill>
                            <a:schemeClr val="bg2">
                              <a:lumMod val="10000"/>
                            </a:schemeClr>
                          </a:solidFill>
                        </a:rPr>
                        <a:t> </a:t>
                      </a:r>
                      <a:r>
                        <a:rPr lang="en-US" sz="2000" dirty="0">
                          <a:solidFill>
                            <a:schemeClr val="bg2">
                              <a:lumMod val="10000"/>
                            </a:schemeClr>
                          </a:solidFill>
                        </a:rPr>
                        <a:t>Population (including refugee population), </a:t>
                      </a:r>
                      <a:r>
                        <a:rPr lang="en-US" sz="2000" baseline="0" dirty="0">
                          <a:solidFill>
                            <a:schemeClr val="bg2">
                              <a:lumMod val="10000"/>
                            </a:schemeClr>
                          </a:solidFill>
                        </a:rPr>
                        <a:t> </a:t>
                      </a:r>
                      <a:r>
                        <a:rPr lang="en-US" sz="2000" dirty="0">
                          <a:solidFill>
                            <a:schemeClr val="bg2">
                              <a:lumMod val="10000"/>
                            </a:schemeClr>
                          </a:solidFill>
                        </a:rPr>
                        <a:t>Infant Mortality Rate, </a:t>
                      </a:r>
                      <a:r>
                        <a:rPr lang="en-US" sz="2000" baseline="0" dirty="0">
                          <a:solidFill>
                            <a:schemeClr val="bg2">
                              <a:lumMod val="10000"/>
                            </a:schemeClr>
                          </a:solidFill>
                        </a:rPr>
                        <a:t> </a:t>
                      </a:r>
                      <a:r>
                        <a:rPr lang="en-US" sz="2000" dirty="0">
                          <a:solidFill>
                            <a:schemeClr val="bg2">
                              <a:lumMod val="10000"/>
                            </a:schemeClr>
                          </a:solidFill>
                        </a:rPr>
                        <a:t>Poverty Head Count, </a:t>
                      </a:r>
                      <a:r>
                        <a:rPr lang="en-US" sz="2000" baseline="0" dirty="0">
                          <a:solidFill>
                            <a:schemeClr val="bg2">
                              <a:lumMod val="10000"/>
                            </a:schemeClr>
                          </a:solidFill>
                        </a:rPr>
                        <a:t> </a:t>
                      </a:r>
                      <a:r>
                        <a:rPr lang="en-US" sz="2000" dirty="0">
                          <a:solidFill>
                            <a:schemeClr val="bg2">
                              <a:lumMod val="10000"/>
                            </a:schemeClr>
                          </a:solidFill>
                        </a:rPr>
                        <a:t>Population in Hard to Reach and to stay areas (as defined by MOPS), and </a:t>
                      </a:r>
                      <a:r>
                        <a:rPr lang="en-US" sz="2000" baseline="0" dirty="0">
                          <a:solidFill>
                            <a:schemeClr val="bg2">
                              <a:lumMod val="10000"/>
                            </a:schemeClr>
                          </a:solidFill>
                        </a:rPr>
                        <a:t> </a:t>
                      </a:r>
                      <a:r>
                        <a:rPr lang="en-US" sz="2000" dirty="0">
                          <a:solidFill>
                            <a:schemeClr val="bg2">
                              <a:lumMod val="10000"/>
                            </a:schemeClr>
                          </a:solidFill>
                        </a:rPr>
                        <a:t>Number of Health Facilities in a LG. </a:t>
                      </a:r>
                    </a:p>
                  </a:txBody>
                  <a:tcPr/>
                </a:tc>
                <a:extLst>
                  <a:ext uri="{0D108BD9-81ED-4DB2-BD59-A6C34878D82A}">
                    <a16:rowId xmlns:a16="http://schemas.microsoft.com/office/drawing/2014/main" val="1353329788"/>
                  </a:ext>
                </a:extLst>
              </a:tr>
              <a:tr h="1351208">
                <a:tc>
                  <a:txBody>
                    <a:bodyPr/>
                    <a:lstStyle/>
                    <a:p>
                      <a:r>
                        <a:rPr lang="en-US" dirty="0"/>
                        <a:t>NWR</a:t>
                      </a:r>
                      <a:r>
                        <a:rPr lang="en-US" baseline="0" dirty="0"/>
                        <a:t> RBF</a:t>
                      </a:r>
                      <a:endParaRPr lang="en-US" dirty="0"/>
                    </a:p>
                  </a:txBody>
                  <a:tcPr/>
                </a:tc>
                <a:tc>
                  <a:txBody>
                    <a:bodyPr/>
                    <a:lstStyle/>
                    <a:p>
                      <a:pPr marL="0" indent="0">
                        <a:buFont typeface="+mj-lt"/>
                        <a:buNone/>
                      </a:pPr>
                      <a:r>
                        <a:rPr lang="en-US" sz="2000" dirty="0">
                          <a:solidFill>
                            <a:schemeClr val="bg2">
                              <a:lumMod val="10000"/>
                            </a:schemeClr>
                          </a:solidFill>
                        </a:rPr>
                        <a:t>Performance</a:t>
                      </a:r>
                      <a:r>
                        <a:rPr lang="en-US" sz="2000" baseline="0" dirty="0">
                          <a:solidFill>
                            <a:schemeClr val="bg2">
                              <a:lumMod val="10000"/>
                            </a:schemeClr>
                          </a:solidFill>
                        </a:rPr>
                        <a:t> based </a:t>
                      </a:r>
                    </a:p>
                    <a:p>
                      <a:pPr marL="342900" indent="-342900">
                        <a:buFont typeface="Arial" panose="020B0604020202020204" pitchFamily="34" charset="0"/>
                        <a:buChar char="•"/>
                      </a:pPr>
                      <a:r>
                        <a:rPr lang="en-US" sz="2000" baseline="0" dirty="0">
                          <a:solidFill>
                            <a:schemeClr val="bg2">
                              <a:lumMod val="10000"/>
                            </a:schemeClr>
                          </a:solidFill>
                        </a:rPr>
                        <a:t>Quantity Outputs 70%</a:t>
                      </a:r>
                    </a:p>
                    <a:p>
                      <a:pPr marL="342900" indent="-342900">
                        <a:buFont typeface="Arial" panose="020B0604020202020204" pitchFamily="34" charset="0"/>
                        <a:buChar char="•"/>
                      </a:pPr>
                      <a:r>
                        <a:rPr lang="en-US" sz="2000" baseline="0" dirty="0">
                          <a:solidFill>
                            <a:schemeClr val="bg2">
                              <a:lumMod val="10000"/>
                            </a:schemeClr>
                          </a:solidFill>
                        </a:rPr>
                        <a:t>Quality Outputs 25%</a:t>
                      </a:r>
                    </a:p>
                    <a:p>
                      <a:pPr marL="342900" indent="-342900">
                        <a:buFont typeface="Arial" panose="020B0604020202020204" pitchFamily="34" charset="0"/>
                        <a:buChar char="•"/>
                      </a:pPr>
                      <a:r>
                        <a:rPr lang="en-US" sz="2000" baseline="0" dirty="0">
                          <a:solidFill>
                            <a:schemeClr val="bg2">
                              <a:lumMod val="10000"/>
                            </a:schemeClr>
                          </a:solidFill>
                        </a:rPr>
                        <a:t>LG health Team  5% (70% LGPA, 30% Number of health facilities)</a:t>
                      </a:r>
                    </a:p>
                  </a:txBody>
                  <a:tcPr/>
                </a:tc>
                <a:extLst>
                  <a:ext uri="{0D108BD9-81ED-4DB2-BD59-A6C34878D82A}">
                    <a16:rowId xmlns:a16="http://schemas.microsoft.com/office/drawing/2014/main" val="1154980683"/>
                  </a:ext>
                </a:extLst>
              </a:tr>
              <a:tr h="1005550">
                <a:tc>
                  <a:txBody>
                    <a:bodyPr/>
                    <a:lstStyle/>
                    <a:p>
                      <a:r>
                        <a:rPr lang="en-US" dirty="0"/>
                        <a:t>PHC Development</a:t>
                      </a:r>
                      <a:r>
                        <a:rPr lang="en-US" baseline="0" dirty="0"/>
                        <a:t> </a:t>
                      </a:r>
                      <a:endParaRPr lang="en-US" dirty="0"/>
                    </a:p>
                  </a:txBody>
                  <a:tcPr/>
                </a:tc>
                <a:tc>
                  <a:txBody>
                    <a:bodyPr/>
                    <a:lstStyle/>
                    <a:p>
                      <a:r>
                        <a:rPr lang="en-US" sz="2000" kern="1200" dirty="0">
                          <a:solidFill>
                            <a:schemeClr val="dk1"/>
                          </a:solidFill>
                          <a:effectLst/>
                          <a:latin typeface="+mn-lt"/>
                          <a:ea typeface="+mn-ea"/>
                          <a:cs typeface="+mn-cs"/>
                        </a:rPr>
                        <a:t>Both the basic formula and the performance component constitutes each 50% of this grant. Basic</a:t>
                      </a:r>
                      <a:r>
                        <a:rPr lang="en-US" sz="2000" kern="1200" baseline="0" dirty="0">
                          <a:solidFill>
                            <a:schemeClr val="dk1"/>
                          </a:solidFill>
                          <a:effectLst/>
                          <a:latin typeface="+mn-lt"/>
                          <a:ea typeface="+mn-ea"/>
                          <a:cs typeface="+mn-cs"/>
                        </a:rPr>
                        <a:t> Formula component (</a:t>
                      </a:r>
                      <a:r>
                        <a:rPr lang="en-US" sz="2000" dirty="0"/>
                        <a:t>50% Based on Number of existing health facilities</a:t>
                      </a:r>
                      <a:r>
                        <a:rPr lang="en-US" sz="2000" baseline="0" dirty="0"/>
                        <a:t> and </a:t>
                      </a:r>
                      <a:r>
                        <a:rPr lang="en-US" sz="2000" dirty="0"/>
                        <a:t>50%  Catchment Population) and Performance</a:t>
                      </a:r>
                      <a:r>
                        <a:rPr lang="en-US" sz="2000" baseline="0" dirty="0"/>
                        <a:t> component constitutes the remaining 50%</a:t>
                      </a:r>
                      <a:endParaRPr lang="en-US" sz="2000" dirty="0"/>
                    </a:p>
                  </a:txBody>
                  <a:tcPr/>
                </a:tc>
                <a:extLst>
                  <a:ext uri="{0D108BD9-81ED-4DB2-BD59-A6C34878D82A}">
                    <a16:rowId xmlns:a16="http://schemas.microsoft.com/office/drawing/2014/main" val="1379551310"/>
                  </a:ext>
                </a:extLst>
              </a:tr>
            </a:tbl>
          </a:graphicData>
        </a:graphic>
      </p:graphicFrame>
    </p:spTree>
    <p:extLst>
      <p:ext uri="{BB962C8B-B14F-4D97-AF65-F5344CB8AC3E}">
        <p14:creationId xmlns:p14="http://schemas.microsoft.com/office/powerpoint/2010/main" val="167269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70C4-9082-9CE2-080B-DD5EB6259F45}"/>
              </a:ext>
            </a:extLst>
          </p:cNvPr>
          <p:cNvSpPr>
            <a:spLocks noGrp="1"/>
          </p:cNvSpPr>
          <p:nvPr>
            <p:ph type="title"/>
          </p:nvPr>
        </p:nvSpPr>
        <p:spPr>
          <a:xfrm>
            <a:off x="466721" y="586855"/>
            <a:ext cx="3720965" cy="3387497"/>
          </a:xfrm>
        </p:spPr>
        <p:txBody>
          <a:bodyPr anchor="b">
            <a:normAutofit/>
          </a:bodyPr>
          <a:lstStyle/>
          <a:p>
            <a:pPr algn="r"/>
            <a:r>
              <a:rPr lang="en-US" sz="4000" dirty="0"/>
              <a:t>GUIDANCE ON USAGE OF THE GRANTS </a:t>
            </a:r>
            <a:br>
              <a:rPr lang="en-US" sz="4000" dirty="0"/>
            </a:br>
            <a:endParaRPr lang="en-US" sz="4000" dirty="0">
              <a:solidFill>
                <a:srgbClr val="FFFFFF"/>
              </a:solidFill>
            </a:endParaRPr>
          </a:p>
        </p:txBody>
      </p:sp>
      <p:pic>
        <p:nvPicPr>
          <p:cNvPr id="5" name="Picture 4" descr="Pen placed on top of a signature line">
            <a:extLst>
              <a:ext uri="{FF2B5EF4-FFF2-40B4-BE49-F238E27FC236}">
                <a16:creationId xmlns:a16="http://schemas.microsoft.com/office/drawing/2014/main" id="{314BF6FB-D5AC-CBFD-66F8-E1A213E3FCE4}"/>
              </a:ext>
            </a:extLst>
          </p:cNvPr>
          <p:cNvPicPr>
            <a:picLocks noChangeAspect="1"/>
          </p:cNvPicPr>
          <p:nvPr/>
        </p:nvPicPr>
        <p:blipFill rotWithShape="1">
          <a:blip r:embed="rId2"/>
          <a:srcRect l="52388" r="2493" b="-1"/>
          <a:stretch/>
        </p:blipFill>
        <p:spPr>
          <a:xfrm>
            <a:off x="7248939" y="754346"/>
            <a:ext cx="4476339" cy="5349307"/>
          </a:xfrm>
          <a:prstGeom prst="rect">
            <a:avLst/>
          </a:prstGeom>
        </p:spPr>
      </p:pic>
    </p:spTree>
    <p:extLst>
      <p:ext uri="{BB962C8B-B14F-4D97-AF65-F5344CB8AC3E}">
        <p14:creationId xmlns:p14="http://schemas.microsoft.com/office/powerpoint/2010/main" val="14607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0D5D-6F7F-4B69-91F7-0A3749B43537}"/>
              </a:ext>
            </a:extLst>
          </p:cNvPr>
          <p:cNvSpPr>
            <a:spLocks noGrp="1"/>
          </p:cNvSpPr>
          <p:nvPr>
            <p:ph type="title"/>
          </p:nvPr>
        </p:nvSpPr>
        <p:spPr>
          <a:xfrm>
            <a:off x="480292" y="982272"/>
            <a:ext cx="3843000" cy="4560970"/>
          </a:xfrm>
        </p:spPr>
        <p:txBody>
          <a:bodyPr>
            <a:normAutofit/>
          </a:bodyPr>
          <a:lstStyle/>
          <a:p>
            <a:r>
              <a:rPr lang="en-US" sz="4000" dirty="0">
                <a:solidFill>
                  <a:schemeClr val="bg2">
                    <a:lumMod val="10000"/>
                  </a:schemeClr>
                </a:solidFill>
              </a:rPr>
              <a:t>PHC WAGE CONDITIONAL GRANTS</a:t>
            </a:r>
          </a:p>
        </p:txBody>
      </p:sp>
      <p:sp>
        <p:nvSpPr>
          <p:cNvPr id="20" name="Content Placeholder 2">
            <a:extLst>
              <a:ext uri="{FF2B5EF4-FFF2-40B4-BE49-F238E27FC236}">
                <a16:creationId xmlns:a16="http://schemas.microsoft.com/office/drawing/2014/main" id="{77861290-E446-4406-878E-ACC6B564785B}"/>
              </a:ext>
            </a:extLst>
          </p:cNvPr>
          <p:cNvSpPr>
            <a:spLocks noGrp="1"/>
          </p:cNvSpPr>
          <p:nvPr>
            <p:ph idx="1"/>
          </p:nvPr>
        </p:nvSpPr>
        <p:spPr>
          <a:xfrm>
            <a:off x="4744278" y="490330"/>
            <a:ext cx="7182679" cy="6149009"/>
          </a:xfrm>
        </p:spPr>
        <p:txBody>
          <a:bodyPr anchor="ctr">
            <a:normAutofit/>
          </a:bodyPr>
          <a:lstStyle/>
          <a:p>
            <a:r>
              <a:rPr lang="en-US" dirty="0">
                <a:solidFill>
                  <a:schemeClr val="bg2">
                    <a:lumMod val="10000"/>
                  </a:schemeClr>
                </a:solidFill>
              </a:rPr>
              <a:t>The basis of allocation of conditional wage grants across LGs is the salary scales, filled positions, and approved recruitment plans.</a:t>
            </a:r>
          </a:p>
          <a:p>
            <a:endParaRPr lang="en-US" dirty="0">
              <a:solidFill>
                <a:schemeClr val="bg2">
                  <a:lumMod val="10000"/>
                </a:schemeClr>
              </a:solidFill>
            </a:endParaRPr>
          </a:p>
          <a:p>
            <a:r>
              <a:rPr lang="en-US" b="1" dirty="0">
                <a:solidFill>
                  <a:schemeClr val="bg2">
                    <a:lumMod val="10000"/>
                  </a:schemeClr>
                </a:solidFill>
              </a:rPr>
              <a:t>NOTE: </a:t>
            </a:r>
            <a:r>
              <a:rPr lang="en-US" dirty="0">
                <a:solidFill>
                  <a:schemeClr val="bg2">
                    <a:lumMod val="10000"/>
                  </a:schemeClr>
                </a:solidFill>
              </a:rPr>
              <a:t>The salaries for the LG Health Management Teams fall under the District/urban Unconditional Grant as guided in the MoPS Establishment Notice No.1 of 2020</a:t>
            </a:r>
          </a:p>
          <a:p>
            <a:endParaRPr lang="en-US" dirty="0">
              <a:solidFill>
                <a:schemeClr val="bg2">
                  <a:lumMod val="10000"/>
                </a:schemeClr>
              </a:solidFill>
            </a:endParaRPr>
          </a:p>
          <a:p>
            <a:r>
              <a:rPr lang="en-US" dirty="0">
                <a:solidFill>
                  <a:schemeClr val="bg2">
                    <a:lumMod val="10000"/>
                  </a:schemeClr>
                </a:solidFill>
              </a:rPr>
              <a:t>Annually the DHOs/CHOs/ MMOHs are required to budget for all Health Workers in accordance with the approved staffing norms using the Programme Budgeting System (PBS). </a:t>
            </a:r>
          </a:p>
          <a:p>
            <a:pPr marL="0" indent="0">
              <a:buNone/>
            </a:pPr>
            <a:endParaRPr lang="en-US" dirty="0">
              <a:solidFill>
                <a:schemeClr val="bg2">
                  <a:lumMod val="10000"/>
                </a:schemeClr>
              </a:solidFill>
            </a:endParaRPr>
          </a:p>
        </p:txBody>
      </p:sp>
    </p:spTree>
    <p:extLst>
      <p:ext uri="{BB962C8B-B14F-4D97-AF65-F5344CB8AC3E}">
        <p14:creationId xmlns:p14="http://schemas.microsoft.com/office/powerpoint/2010/main" val="22223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Content Placeholder 2">
            <a:extLst>
              <a:ext uri="{FF2B5EF4-FFF2-40B4-BE49-F238E27FC236}">
                <a16:creationId xmlns:a16="http://schemas.microsoft.com/office/drawing/2014/main" id="{3D130C07-BA8F-0947-7C06-B8E633174152}"/>
              </a:ext>
            </a:extLst>
          </p:cNvPr>
          <p:cNvGraphicFramePr>
            <a:graphicFrameLocks noGrp="1"/>
          </p:cNvGraphicFramePr>
          <p:nvPr>
            <p:ph idx="1"/>
          </p:nvPr>
        </p:nvGraphicFramePr>
        <p:xfrm>
          <a:off x="558247" y="984738"/>
          <a:ext cx="11378379" cy="577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B913C56D-2B7B-B24D-AC17-EA608C1EDD52}"/>
              </a:ext>
            </a:extLst>
          </p:cNvPr>
          <p:cNvSpPr txBox="1">
            <a:spLocks/>
          </p:cNvSpPr>
          <p:nvPr/>
        </p:nvSpPr>
        <p:spPr>
          <a:xfrm>
            <a:off x="832695" y="230189"/>
            <a:ext cx="10278291" cy="8944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2" indent="0" algn="ctr" defTabSz="457200"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Garamond" panose="02020404030301010803"/>
                <a:ea typeface="+mn-ea"/>
                <a:cs typeface="+mn-cs"/>
              </a:rPr>
              <a:t>PHC NWR CONDITIONAL GRANT</a:t>
            </a:r>
            <a:endParaRPr kumimoji="0" lang="en-US" sz="3600" b="0" i="0" u="none" strike="noStrike" kern="0" cap="none" spc="0" normalizeH="0" baseline="0" noProof="0" dirty="0">
              <a:ln>
                <a:noFill/>
              </a:ln>
              <a:solidFill>
                <a:srgbClr val="FF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790695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1881</TotalTime>
  <Words>1564</Words>
  <Application>Microsoft Office PowerPoint</Application>
  <PresentationFormat>Widescreen</PresentationFormat>
  <Paragraphs>210</Paragraphs>
  <Slides>20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Bookman Old Style</vt:lpstr>
      <vt:lpstr>Calibri</vt:lpstr>
      <vt:lpstr>Calibri Light</vt:lpstr>
      <vt:lpstr>Garamond</vt:lpstr>
      <vt:lpstr>Gill Sans MT</vt:lpstr>
      <vt:lpstr>Wingdings</vt:lpstr>
      <vt:lpstr>Organic</vt:lpstr>
      <vt:lpstr>HIGHLIGHTS OF THE HEALTH SUB PROGRAMME GRANT, BUDGET AND IMPLEMENTATION GUIDELINES TO LOCAL GOVERNMENTS FOR FY 2025/26</vt:lpstr>
      <vt:lpstr>PRESENTATION OUTLINE</vt:lpstr>
      <vt:lpstr>PURPOSE</vt:lpstr>
      <vt:lpstr>HEALTH SUB PROGRAMME GRANTS TO LGs</vt:lpstr>
      <vt:lpstr>GRANTS ALLOCATION IN THE MEDIUM TERM (UGX Billions)</vt:lpstr>
      <vt:lpstr>Generation of LG Indicative Planning Figures (IPFs) for PHC (Wage, Non-Wage, Development)</vt:lpstr>
      <vt:lpstr>GUIDANCE ON USAGE OF THE GRANTS  </vt:lpstr>
      <vt:lpstr>PHC WAGE CONDITIONAL GRANTS</vt:lpstr>
      <vt:lpstr>PowerPoint Presentation</vt:lpstr>
      <vt:lpstr>UTILIZATION OF THE PHC NWR GRANT</vt:lpstr>
      <vt:lpstr>OVERVIEW OF THE HEALTH INFRASTRUCTURE DEVELOPMENT GRANTS</vt:lpstr>
      <vt:lpstr>OVERVIEW OF THE HEALTH INFRASTRUCTURE DEVELOPMENT GRANTS</vt:lpstr>
      <vt:lpstr>Subventions to LGs</vt:lpstr>
      <vt:lpstr>GAVI GRANT  </vt:lpstr>
      <vt:lpstr>Global Fund for TB/HIV/AIDS &amp; Malaria </vt:lpstr>
      <vt:lpstr>Essential Medicines and Health Supplies</vt:lpstr>
      <vt:lpstr>Cross cutting issues</vt:lpstr>
      <vt:lpstr>Strategic Focus: Functionalize UGIFT Health facilities </vt:lpstr>
      <vt:lpstr>Key Issues: Operationalize the health facilities </vt:lpstr>
      <vt:lpstr> THANK YOU  HEALTH  IS  WEALTH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OF THE HEALTH SUB PROGRAMME GRANT, BUDGET AND IMPLEMENTATION GUIDELINES TO LOCAL GOVERNMENTS FOR FY 2022/23</dc:title>
  <dc:creator>Dell;brenda apio</dc:creator>
  <cp:lastModifiedBy>Aggrey Karanzi</cp:lastModifiedBy>
  <cp:revision>107</cp:revision>
  <cp:lastPrinted>2023-06-02T07:39:15Z</cp:lastPrinted>
  <dcterms:created xsi:type="dcterms:W3CDTF">2022-05-25T12:58:45Z</dcterms:created>
  <dcterms:modified xsi:type="dcterms:W3CDTF">2024-09-09T09:38:31Z</dcterms:modified>
</cp:coreProperties>
</file>